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314" r:id="rId2"/>
    <p:sldId id="348" r:id="rId3"/>
    <p:sldId id="339" r:id="rId4"/>
    <p:sldId id="340" r:id="rId5"/>
    <p:sldId id="257" r:id="rId6"/>
    <p:sldId id="259" r:id="rId7"/>
    <p:sldId id="258" r:id="rId8"/>
    <p:sldId id="326" r:id="rId9"/>
    <p:sldId id="349" r:id="rId10"/>
    <p:sldId id="350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7" r:id="rId23"/>
    <p:sldId id="328" r:id="rId24"/>
    <p:sldId id="343" r:id="rId25"/>
    <p:sldId id="345" r:id="rId26"/>
    <p:sldId id="329" r:id="rId27"/>
    <p:sldId id="261" r:id="rId28"/>
    <p:sldId id="351" r:id="rId29"/>
    <p:sldId id="341" r:id="rId30"/>
    <p:sldId id="263" r:id="rId31"/>
    <p:sldId id="264" r:id="rId32"/>
    <p:sldId id="352" r:id="rId33"/>
    <p:sldId id="353" r:id="rId34"/>
    <p:sldId id="271" r:id="rId35"/>
    <p:sldId id="272" r:id="rId36"/>
    <p:sldId id="330" r:id="rId37"/>
    <p:sldId id="354" r:id="rId38"/>
    <p:sldId id="356" r:id="rId39"/>
    <p:sldId id="355" r:id="rId40"/>
    <p:sldId id="342" r:id="rId41"/>
    <p:sldId id="267" r:id="rId42"/>
    <p:sldId id="357" r:id="rId43"/>
    <p:sldId id="331" r:id="rId44"/>
    <p:sldId id="333" r:id="rId45"/>
    <p:sldId id="344" r:id="rId46"/>
    <p:sldId id="332" r:id="rId47"/>
    <p:sldId id="309" r:id="rId48"/>
    <p:sldId id="334" r:id="rId49"/>
    <p:sldId id="335" r:id="rId50"/>
    <p:sldId id="336" r:id="rId51"/>
    <p:sldId id="337" r:id="rId52"/>
    <p:sldId id="338" r:id="rId53"/>
    <p:sldId id="280" r:id="rId54"/>
    <p:sldId id="281" r:id="rId55"/>
  </p:sldIdLst>
  <p:sldSz cx="9144000" cy="6858000" type="screen4x3"/>
  <p:notesSz cx="6797675" cy="99298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1" d="100"/>
          <a:sy n="71" d="100"/>
        </p:scale>
        <p:origin x="-1320" y="-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A104676-97DC-4E69-BF0D-BB7EA13725FE}" type="datetimeFigureOut">
              <a:rPr lang="tr-TR"/>
              <a:pPr>
                <a:defRPr/>
              </a:pPr>
              <a:t>5.4.2020</a:t>
            </a:fld>
            <a:endParaRPr lang="tr-TR"/>
          </a:p>
        </p:txBody>
      </p:sp>
      <p:sp>
        <p:nvSpPr>
          <p:cNvPr id="113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13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84831F3-68EE-4BAA-A927-DE6BB0955977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8952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FDE9F3D-3ED1-4C33-8206-4F0D64479FBC}" type="datetimeFigureOut">
              <a:rPr lang="tr-TR"/>
              <a:pPr>
                <a:defRPr/>
              </a:pPr>
              <a:t>5.4.2020</a:t>
            </a:fld>
            <a:endParaRPr lang="tr-TR"/>
          </a:p>
        </p:txBody>
      </p:sp>
      <p:sp>
        <p:nvSpPr>
          <p:cNvPr id="716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0F28BCAF-A7AD-4B79-B02A-A86E835ABE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419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AE8700-1168-45B9-A05B-6B3EC9F5051F}" type="slidenum">
              <a:rPr lang="en-US"/>
              <a:pPr>
                <a:defRPr/>
              </a:pPr>
              <a:t>1</a:t>
            </a:fld>
            <a:endParaRPr lang="en-US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r-T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81967B-5ED1-4323-A0A0-F5E5E2C342D6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r-T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72A309-2FB7-41CE-9513-3C418DCF592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r-T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8BCAF-A7AD-4B79-B02A-A86E835ABE4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60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927100"/>
            <a:ext cx="8991600" cy="4495800"/>
            <a:chOff x="0" y="584"/>
            <a:chExt cx="5664" cy="2832"/>
          </a:xfrm>
        </p:grpSpPr>
        <p:sp>
          <p:nvSpPr>
            <p:cNvPr id="5" name="AutoShape 3"/>
            <p:cNvSpPr>
              <a:spLocks noChangeArrowheads="1"/>
            </p:cNvSpPr>
            <p:nvPr userDrawn="1"/>
          </p:nvSpPr>
          <p:spPr bwMode="auto">
            <a:xfrm>
              <a:off x="432" y="1304"/>
              <a:ext cx="4656" cy="2112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defRPr/>
              </a:pPr>
              <a:endParaRPr lang="tr-TR" altLang="tr-TR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 userDrawn="1"/>
          </p:nvSpPr>
          <p:spPr bwMode="blackWhite">
            <a:xfrm>
              <a:off x="144" y="584"/>
              <a:ext cx="4512" cy="6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defRPr/>
              </a:pPr>
              <a:endParaRPr lang="tr-TR" altLang="tr-TR" sz="2400" smtClean="0">
                <a:latin typeface="Times New Roman" pitchFamily="18" charset="0"/>
              </a:endParaRPr>
            </a:p>
          </p:txBody>
        </p:sp>
        <p:sp>
          <p:nvSpPr>
            <p:cNvPr id="7" name="AutoShape 5"/>
            <p:cNvSpPr>
              <a:spLocks noChangeArrowheads="1"/>
            </p:cNvSpPr>
            <p:nvPr userDrawn="1"/>
          </p:nvSpPr>
          <p:spPr bwMode="blackWhite">
            <a:xfrm>
              <a:off x="0" y="872"/>
              <a:ext cx="5664" cy="1152"/>
            </a:xfrm>
            <a:custGeom>
              <a:avLst/>
              <a:gdLst>
                <a:gd name="T0" fmla="*/ 0 w 4917"/>
                <a:gd name="T1" fmla="*/ 0 h 1000"/>
                <a:gd name="T2" fmla="*/ 28819 w 4917"/>
                <a:gd name="T3" fmla="*/ 0 h 1000"/>
                <a:gd name="T4" fmla="*/ 32081 w 4917"/>
                <a:gd name="T5" fmla="*/ 664 h 1000"/>
                <a:gd name="T6" fmla="*/ 28819 w 4917"/>
                <a:gd name="T7" fmla="*/ 1327 h 1000"/>
                <a:gd name="T8" fmla="*/ 0 w 4917"/>
                <a:gd name="T9" fmla="*/ 1327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7"/>
                <a:gd name="T16" fmla="*/ 0 h 1000"/>
                <a:gd name="T17" fmla="*/ 2459 w 4917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7" h="1000">
                  <a:moveTo>
                    <a:pt x="0" y="0"/>
                  </a:moveTo>
                  <a:lnTo>
                    <a:pt x="4417" y="0"/>
                  </a:lnTo>
                  <a:cubicBezTo>
                    <a:pt x="4693" y="0"/>
                    <a:pt x="4917" y="223"/>
                    <a:pt x="4917" y="500"/>
                  </a:cubicBezTo>
                  <a:cubicBezTo>
                    <a:pt x="4917" y="776"/>
                    <a:pt x="4693" y="999"/>
                    <a:pt x="4417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Line 6"/>
            <p:cNvSpPr>
              <a:spLocks noChangeShapeType="1"/>
            </p:cNvSpPr>
            <p:nvPr userDrawn="1"/>
          </p:nvSpPr>
          <p:spPr bwMode="auto">
            <a:xfrm>
              <a:off x="0" y="1928"/>
              <a:ext cx="5232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6691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28600" y="1427163"/>
            <a:ext cx="8077200" cy="1609725"/>
          </a:xfrm>
        </p:spPr>
        <p:txBody>
          <a:bodyPr/>
          <a:lstStyle>
            <a:lvl1pPr>
              <a:defRPr sz="4600"/>
            </a:lvl1pPr>
          </a:lstStyle>
          <a:p>
            <a:pPr lvl="0"/>
            <a:r>
              <a:rPr lang="tr-TR" altLang="tr-TR" noProof="0" smtClean="0"/>
              <a:t>Asıl başlık stili için tıklatın</a:t>
            </a:r>
          </a:p>
        </p:txBody>
      </p:sp>
      <p:sp>
        <p:nvSpPr>
          <p:cNvPr id="16692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441700"/>
            <a:ext cx="6629400" cy="16764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tr-TR" altLang="tr-TR" noProof="0" smtClean="0"/>
              <a:t>Asıl alt başlık stilini düzenlemek için tıklatın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714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EA8F1-43BE-4805-ADC9-739BB392731B}" type="datetime1">
              <a:rPr lang="tr-TR" smtClean="0"/>
              <a:pPr>
                <a:defRPr/>
              </a:pPr>
              <a:t>5.4.2020</a:t>
            </a:fld>
            <a:endParaRPr lang="tr-TR"/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316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714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AEFD8-4556-4BF4-888C-B223A7D881B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209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EA8F1-43BE-4805-ADC9-739BB392731B}" type="datetime1">
              <a:rPr lang="tr-TR" smtClean="0"/>
              <a:pPr>
                <a:defRPr/>
              </a:pPr>
              <a:t>5.4.2020</a:t>
            </a:fld>
            <a:endParaRPr lang="tr-T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AEFD8-4556-4BF4-888C-B223A7D881B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173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450013" y="228600"/>
            <a:ext cx="2084387" cy="5791200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95263" y="228600"/>
            <a:ext cx="6102350" cy="5791200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EA8F1-43BE-4805-ADC9-739BB392731B}" type="datetime1">
              <a:rPr lang="tr-TR" smtClean="0"/>
              <a:pPr>
                <a:defRPr/>
              </a:pPr>
              <a:t>5.4.2020</a:t>
            </a:fld>
            <a:endParaRPr lang="tr-T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AEFD8-4556-4BF4-888C-B223A7D881B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2416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EA8F1-43BE-4805-ADC9-739BB392731B}" type="datetime1">
              <a:rPr lang="tr-TR" smtClean="0"/>
              <a:pPr>
                <a:defRPr/>
              </a:pPr>
              <a:t>5.4.2020</a:t>
            </a:fld>
            <a:endParaRPr lang="tr-T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AEFD8-4556-4BF4-888C-B223A7D881B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706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EA8F1-43BE-4805-ADC9-739BB392731B}" type="datetime1">
              <a:rPr lang="tr-TR" smtClean="0"/>
              <a:pPr>
                <a:defRPr/>
              </a:pPr>
              <a:t>5.4.2020</a:t>
            </a:fld>
            <a:endParaRPr lang="tr-T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AEFD8-4556-4BF4-888C-B223A7D881B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4104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EA8F1-43BE-4805-ADC9-739BB392731B}" type="datetime1">
              <a:rPr lang="tr-TR" smtClean="0"/>
              <a:pPr>
                <a:defRPr/>
              </a:pPr>
              <a:t>5.4.2020</a:t>
            </a:fld>
            <a:endParaRPr lang="tr-T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AEFD8-4556-4BF4-888C-B223A7D881B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3205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EA8F1-43BE-4805-ADC9-739BB392731B}" type="datetime1">
              <a:rPr lang="tr-TR" smtClean="0"/>
              <a:pPr>
                <a:defRPr/>
              </a:pPr>
              <a:t>5.4.2020</a:t>
            </a:fld>
            <a:endParaRPr lang="tr-T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AEFD8-4556-4BF4-888C-B223A7D881B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7357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EA8F1-43BE-4805-ADC9-739BB392731B}" type="datetime1">
              <a:rPr lang="tr-TR" smtClean="0"/>
              <a:pPr>
                <a:defRPr/>
              </a:pPr>
              <a:t>5.4.2020</a:t>
            </a:fld>
            <a:endParaRPr lang="tr-T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AEFD8-4556-4BF4-888C-B223A7D881B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4660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EA8F1-43BE-4805-ADC9-739BB392731B}" type="datetime1">
              <a:rPr lang="tr-TR" smtClean="0"/>
              <a:pPr>
                <a:defRPr/>
              </a:pPr>
              <a:t>5.4.2020</a:t>
            </a:fld>
            <a:endParaRPr lang="tr-TR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AEFD8-4556-4BF4-888C-B223A7D881B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4349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EA8F1-43BE-4805-ADC9-739BB392731B}" type="datetime1">
              <a:rPr lang="tr-TR" smtClean="0"/>
              <a:pPr>
                <a:defRPr/>
              </a:pPr>
              <a:t>5.4.2020</a:t>
            </a:fld>
            <a:endParaRPr lang="tr-T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AEFD8-4556-4BF4-888C-B223A7D881B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7935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tr-TR" noProof="0" smtClean="0"/>
              <a:t>Resim eklemek için simgeyi tıklatın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EA8F1-43BE-4805-ADC9-739BB392731B}" type="datetime1">
              <a:rPr lang="tr-TR" smtClean="0"/>
              <a:pPr>
                <a:defRPr/>
              </a:pPr>
              <a:t>5.4.2020</a:t>
            </a:fld>
            <a:endParaRPr lang="tr-T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AEFD8-4556-4BF4-888C-B223A7D881B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6017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152400"/>
            <a:ext cx="8686800" cy="6096000"/>
            <a:chOff x="0" y="96"/>
            <a:chExt cx="5472" cy="3840"/>
          </a:xfrm>
        </p:grpSpPr>
        <p:sp>
          <p:nvSpPr>
            <p:cNvPr id="1032" name="AutoShape 3"/>
            <p:cNvSpPr>
              <a:spLocks noChangeArrowheads="1"/>
            </p:cNvSpPr>
            <p:nvPr/>
          </p:nvSpPr>
          <p:spPr bwMode="auto">
            <a:xfrm>
              <a:off x="240" y="336"/>
              <a:ext cx="5232" cy="3600"/>
            </a:xfrm>
            <a:prstGeom prst="roundRect">
              <a:avLst>
                <a:gd name="adj" fmla="val 1372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defRPr/>
              </a:pPr>
              <a:endParaRPr lang="tr-TR" altLang="tr-TR" sz="2400" smtClean="0">
                <a:latin typeface="Times New Roman" pitchFamily="18" charset="0"/>
              </a:endParaRPr>
            </a:p>
          </p:txBody>
        </p:sp>
        <p:sp>
          <p:nvSpPr>
            <p:cNvPr id="1033" name="AutoShape 4"/>
            <p:cNvSpPr>
              <a:spLocks noChangeArrowheads="1"/>
            </p:cNvSpPr>
            <p:nvPr/>
          </p:nvSpPr>
          <p:spPr bwMode="blackWhite">
            <a:xfrm>
              <a:off x="0" y="96"/>
              <a:ext cx="5376" cy="768"/>
            </a:xfrm>
            <a:custGeom>
              <a:avLst/>
              <a:gdLst>
                <a:gd name="T0" fmla="*/ 0 w 7000"/>
                <a:gd name="T1" fmla="*/ 0 h 1000"/>
                <a:gd name="T2" fmla="*/ 26837 w 7000"/>
                <a:gd name="T3" fmla="*/ 0 h 1000"/>
                <a:gd name="T4" fmla="*/ 28901 w 7000"/>
                <a:gd name="T5" fmla="*/ 295 h 1000"/>
                <a:gd name="T6" fmla="*/ 26837 w 7000"/>
                <a:gd name="T7" fmla="*/ 590 h 1000"/>
                <a:gd name="T8" fmla="*/ 0 w 7000"/>
                <a:gd name="T9" fmla="*/ 590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00"/>
                <a:gd name="T16" fmla="*/ 0 h 1000"/>
                <a:gd name="T17" fmla="*/ 3500 w 7000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00" h="1000">
                  <a:moveTo>
                    <a:pt x="0" y="0"/>
                  </a:moveTo>
                  <a:lnTo>
                    <a:pt x="6500" y="0"/>
                  </a:lnTo>
                  <a:cubicBezTo>
                    <a:pt x="6776" y="0"/>
                    <a:pt x="7000" y="223"/>
                    <a:pt x="7000" y="500"/>
                  </a:cubicBezTo>
                  <a:cubicBezTo>
                    <a:pt x="7000" y="776"/>
                    <a:pt x="6776" y="999"/>
                    <a:pt x="6500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034" name="Line 5"/>
            <p:cNvSpPr>
              <a:spLocks noChangeShapeType="1"/>
            </p:cNvSpPr>
            <p:nvPr/>
          </p:nvSpPr>
          <p:spPr bwMode="auto">
            <a:xfrm>
              <a:off x="0" y="768"/>
              <a:ext cx="508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95263" y="228600"/>
            <a:ext cx="801528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 smtClean="0"/>
              <a:t>Asıl başlık stili için tıklatın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79248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 smtClean="0"/>
              <a:t>Asıl metin stillerini düzenlemek için tıklatın</a:t>
            </a:r>
          </a:p>
          <a:p>
            <a:pPr lvl="1"/>
            <a:r>
              <a:rPr lang="tr-TR" altLang="tr-TR" smtClean="0"/>
              <a:t>İkinci düzey</a:t>
            </a:r>
          </a:p>
          <a:p>
            <a:pPr lvl="2"/>
            <a:r>
              <a:rPr lang="tr-TR" altLang="tr-TR" smtClean="0"/>
              <a:t>Üçüncü düzey</a:t>
            </a:r>
          </a:p>
          <a:p>
            <a:pPr lvl="3"/>
            <a:r>
              <a:rPr lang="tr-TR" altLang="tr-TR" smtClean="0"/>
              <a:t>Dördüncü düzey</a:t>
            </a:r>
          </a:p>
          <a:p>
            <a:pPr lvl="4"/>
            <a:r>
              <a:rPr lang="tr-TR" altLang="tr-TR" smtClean="0"/>
              <a:t>Beşinci düzey</a:t>
            </a:r>
          </a:p>
        </p:txBody>
      </p:sp>
      <p:sp>
        <p:nvSpPr>
          <p:cNvPr id="165896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fld id="{966EA8F1-43BE-4805-ADC9-739BB392731B}" type="datetime1">
              <a:rPr lang="tr-TR" smtClean="0"/>
              <a:pPr>
                <a:defRPr/>
              </a:pPr>
              <a:t>5.4.2020</a:t>
            </a:fld>
            <a:endParaRPr lang="tr-TR"/>
          </a:p>
        </p:txBody>
      </p:sp>
      <p:sp>
        <p:nvSpPr>
          <p:cNvPr id="165897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65898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</a:defRPr>
            </a:lvl1pPr>
          </a:lstStyle>
          <a:p>
            <a:pPr>
              <a:defRPr/>
            </a:pPr>
            <a:fld id="{B51AEFD8-4556-4BF4-888C-B223A7D881B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tr-TR" b="1" dirty="0" err="1" smtClean="0"/>
              <a:t>Kriptografinin</a:t>
            </a:r>
            <a:r>
              <a:rPr lang="tr-TR" b="1" dirty="0" smtClean="0"/>
              <a:t> Temelleri ve Uygulama Sahası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F3CA43-DD35-4F31-B6EB-B973CEFF92E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4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FF99CEA9-CA5A-4378-BB8C-37D495109176}" type="slidenum">
              <a:rPr lang="en-US" sz="1400">
                <a:cs typeface="+mn-cs"/>
              </a:rPr>
              <a:pPr algn="r">
                <a:defRPr/>
              </a:pPr>
              <a:t>1</a:t>
            </a:fld>
            <a:endParaRPr lang="en-US" sz="1400">
              <a:cs typeface="+mn-cs"/>
            </a:endParaRPr>
          </a:p>
        </p:txBody>
      </p:sp>
      <p:pic>
        <p:nvPicPr>
          <p:cNvPr id="15364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1760" y="3422650"/>
            <a:ext cx="3989388" cy="130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/>
              <a:t>Kriptoloji Ne Sağlar?</a:t>
            </a:r>
            <a:endParaRPr lang="tr-TR" sz="40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sz="2800" b="1" u="sng" dirty="0" smtClean="0"/>
              <a:t>İnkar </a:t>
            </a:r>
            <a:r>
              <a:rPr lang="tr-TR" sz="2800" b="1" u="sng" dirty="0" err="1" smtClean="0"/>
              <a:t>edilememezlik</a:t>
            </a:r>
            <a:r>
              <a:rPr lang="tr-TR" sz="2800" b="1" dirty="0" smtClean="0"/>
              <a:t>: </a:t>
            </a:r>
            <a:r>
              <a:rPr lang="tr-TR" sz="2800" dirty="0" smtClean="0"/>
              <a:t>Oluşturulan kanıtlar yardımıyla veri gönderen veya alanın veri aktarımı veya alımı yaptığını inkar etmesini engellemek.</a:t>
            </a:r>
          </a:p>
          <a:p>
            <a:pPr algn="just"/>
            <a:r>
              <a:rPr lang="tr-TR" sz="2800" b="1" u="sng" dirty="0" smtClean="0"/>
              <a:t>İzlenebilirlik</a:t>
            </a:r>
            <a:r>
              <a:rPr lang="tr-TR" sz="2800" b="1" dirty="0" smtClean="0"/>
              <a:t>: </a:t>
            </a:r>
            <a:r>
              <a:rPr lang="tr-TR" sz="2800" dirty="0" smtClean="0"/>
              <a:t>Bir güvenlik ihlali yapıldığında sorumlusunu ortaya çıkarmak için kullanıcı işlemlerinin takibinin yapılmasının sağlanması </a:t>
            </a:r>
          </a:p>
          <a:p>
            <a:pPr marL="0" indent="0" algn="just">
              <a:buNone/>
            </a:pPr>
            <a:r>
              <a:rPr lang="tr-TR" sz="2800" dirty="0" smtClean="0"/>
              <a:t>İnkar </a:t>
            </a:r>
            <a:r>
              <a:rPr lang="tr-TR" sz="2800" dirty="0" err="1" smtClean="0"/>
              <a:t>edilememezliği</a:t>
            </a:r>
            <a:r>
              <a:rPr lang="tr-TR" sz="2800" dirty="0" smtClean="0"/>
              <a:t>, caydırmayı, ihlal tespitini ve önlenmesini destekler.</a:t>
            </a:r>
            <a:endParaRPr lang="tr-TR" sz="280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1AEFD8-4556-4BF4-888C-B223A7D881B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47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 smtClean="0"/>
              <a:t>Güvenlik İhlallerine </a:t>
            </a:r>
            <a:r>
              <a:rPr lang="tr-TR" sz="4000" b="1" dirty="0"/>
              <a:t>Ö</a:t>
            </a:r>
            <a:r>
              <a:rPr lang="tr-TR" sz="4000" b="1" dirty="0" smtClean="0"/>
              <a:t>rnekler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>
          <a:xfrm>
            <a:off x="611560" y="1600200"/>
            <a:ext cx="7776864" cy="4421088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tr-TR" sz="2800" dirty="0" smtClean="0">
                <a:solidFill>
                  <a:schemeClr val="accent2"/>
                </a:solidFill>
              </a:rPr>
              <a:t>Örnek 1 :</a:t>
            </a:r>
            <a:r>
              <a:rPr lang="tr-TR" sz="2800" dirty="0" smtClean="0"/>
              <a:t> </a:t>
            </a:r>
            <a:endParaRPr lang="tr-TR" sz="2800" dirty="0" smtClean="0"/>
          </a:p>
          <a:p>
            <a:pPr marL="400050" lvl="1" indent="0" algn="just">
              <a:lnSpc>
                <a:spcPct val="90000"/>
              </a:lnSpc>
              <a:buNone/>
            </a:pPr>
            <a:r>
              <a:rPr lang="tr-TR" dirty="0" smtClean="0"/>
              <a:t>Kullanıcı </a:t>
            </a:r>
            <a:r>
              <a:rPr lang="tr-TR" dirty="0" smtClean="0"/>
              <a:t>A, e-posta mesajı ekinde açığa çıkması / başka birinin eline geçmesi istenmeyen bir dosyayı kullanıcı B ye gönderir. Bu dosyayı okuma yetkisi olmayan Kullanıcı C, e-posta iletimini izleyebilir ve dosyanın transferi sırasında tarafların haberi olmadan bir kopyasını alabilir </a:t>
            </a:r>
            <a:r>
              <a:rPr lang="tr-TR" dirty="0" smtClean="0">
                <a:solidFill>
                  <a:srgbClr val="FF0000"/>
                </a:solidFill>
              </a:rPr>
              <a:t>(Gizlilik ihlali)</a:t>
            </a:r>
          </a:p>
          <a:p>
            <a:pPr algn="just">
              <a:lnSpc>
                <a:spcPct val="90000"/>
              </a:lnSpc>
              <a:buFontTx/>
              <a:buNone/>
            </a:pPr>
            <a:r>
              <a:rPr lang="tr-TR" sz="2800" dirty="0" smtClean="0"/>
              <a:t>	</a:t>
            </a:r>
            <a:r>
              <a:rPr lang="tr-TR" sz="2800" dirty="0" smtClean="0">
                <a:solidFill>
                  <a:schemeClr val="accent2"/>
                </a:solidFill>
              </a:rPr>
              <a:t>-Pasif Saldırı -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74EAE2-09F2-4158-8718-B1353F843621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D0A1F5CC-77F3-4A69-A7FC-75DB896575D8}" type="slidenum">
              <a:rPr lang="en-US" sz="1400">
                <a:cs typeface="+mn-cs"/>
              </a:rPr>
              <a:pPr algn="r">
                <a:defRPr/>
              </a:pPr>
              <a:t>11</a:t>
            </a:fld>
            <a:endParaRPr lang="en-US" sz="1400"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 smtClean="0"/>
              <a:t>Gizlilik İhlali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>
              <a:buFontTx/>
              <a:buNone/>
            </a:pPr>
            <a:r>
              <a:rPr lang="tr-TR" sz="2800" dirty="0" smtClean="0"/>
              <a:t>	Haberleşme kanalını dinleyen saldırgan gönderici ile alıcı arasındaki mesaj trafiğini dinleyebilir ve elde ettiği mesajları okuyarak bu haberleşmenin gizliliğini bozar. Bu tehdit dinleme tehdidi olarak bilinir.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0DE0B2-E249-4D86-9EB3-05B790598A83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6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8716B0AC-E65D-42D9-B370-47F487F5E731}" type="slidenum">
              <a:rPr lang="en-US" sz="1400">
                <a:cs typeface="+mn-cs"/>
              </a:rPr>
              <a:pPr algn="r">
                <a:defRPr/>
              </a:pPr>
              <a:t>12</a:t>
            </a:fld>
            <a:endParaRPr lang="en-US" sz="1400">
              <a:cs typeface="+mn-cs"/>
            </a:endParaRPr>
          </a:p>
        </p:txBody>
      </p:sp>
      <p:pic>
        <p:nvPicPr>
          <p:cNvPr id="3482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3366" y="3712393"/>
            <a:ext cx="2959073" cy="2257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065" y="3933056"/>
            <a:ext cx="4569115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b="1" smtClean="0"/>
              <a:t>Güvenlik ihlallerine örnekler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sz="2800" dirty="0" smtClean="0">
                <a:solidFill>
                  <a:schemeClr val="accent2"/>
                </a:solidFill>
              </a:rPr>
              <a:t>Örnek 2 :</a:t>
            </a:r>
            <a:r>
              <a:rPr lang="tr-TR" sz="2800" dirty="0" smtClean="0"/>
              <a:t> </a:t>
            </a:r>
            <a:endParaRPr lang="tr-TR" sz="2800" dirty="0" smtClean="0"/>
          </a:p>
          <a:p>
            <a:pPr marL="400050" lvl="1" indent="0" algn="just">
              <a:buNone/>
            </a:pPr>
            <a:r>
              <a:rPr lang="tr-TR" dirty="0" smtClean="0"/>
              <a:t>Kullanıcı </a:t>
            </a:r>
            <a:r>
              <a:rPr lang="tr-TR" dirty="0" smtClean="0"/>
              <a:t>C, örnek 1 de yapılanların yerine e-posta iletimine müdahale edebilir ve bu dosyayı başka bir dosya ile değiştirip, sanki mesaj Kullanıcı A dan geliyormuşçasına tekrar Kullanıcı B ye gönderebilir (</a:t>
            </a:r>
            <a:r>
              <a:rPr lang="tr-TR" dirty="0" smtClean="0">
                <a:solidFill>
                  <a:srgbClr val="FF0000"/>
                </a:solidFill>
              </a:rPr>
              <a:t>Bütünlük ihlali</a:t>
            </a:r>
            <a:r>
              <a:rPr lang="tr-TR" dirty="0" smtClean="0"/>
              <a:t>, mesajın sahibi veya mesajı/dosyayı oluşturanın kontrol edilmemesi durumu) </a:t>
            </a:r>
          </a:p>
          <a:p>
            <a:pPr marL="342900" lvl="1" indent="-342900" algn="just">
              <a:lnSpc>
                <a:spcPct val="90000"/>
              </a:lnSpc>
              <a:buClr>
                <a:schemeClr val="hlink"/>
              </a:buClr>
              <a:buSzPct val="80000"/>
              <a:buNone/>
            </a:pPr>
            <a:r>
              <a:rPr lang="tr-TR" dirty="0" smtClean="0">
                <a:solidFill>
                  <a:schemeClr val="accent2"/>
                </a:solidFill>
                <a:ea typeface="+mn-ea"/>
              </a:rPr>
              <a:t>	-</a:t>
            </a:r>
            <a:r>
              <a:rPr lang="tr-TR" dirty="0">
                <a:solidFill>
                  <a:schemeClr val="accent2"/>
                </a:solidFill>
                <a:ea typeface="+mn-ea"/>
              </a:rPr>
              <a:t>Aktif atak: </a:t>
            </a:r>
            <a:r>
              <a:rPr lang="tr-TR" dirty="0" smtClean="0">
                <a:solidFill>
                  <a:schemeClr val="accent2"/>
                </a:solidFill>
                <a:ea typeface="+mn-ea"/>
              </a:rPr>
              <a:t>Araya </a:t>
            </a:r>
            <a:r>
              <a:rPr lang="tr-TR" dirty="0">
                <a:solidFill>
                  <a:schemeClr val="accent2"/>
                </a:solidFill>
                <a:ea typeface="+mn-ea"/>
              </a:rPr>
              <a:t>girme ve tekrar gönderme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3D95D8-C39B-4771-91FD-0B06D02C05F5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6A09C0A5-8D45-432C-B0C2-C5D4C7C10D3C}" type="slidenum">
              <a:rPr lang="en-US" sz="1400">
                <a:cs typeface="+mn-cs"/>
              </a:rPr>
              <a:pPr algn="r">
                <a:defRPr/>
              </a:pPr>
              <a:t>13</a:t>
            </a:fld>
            <a:endParaRPr lang="en-US" sz="1400"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 smtClean="0"/>
              <a:t>Bütünlük İhlali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>
              <a:buFontTx/>
              <a:buNone/>
            </a:pPr>
            <a:r>
              <a:rPr lang="tr-TR" sz="2800" dirty="0" smtClean="0"/>
              <a:t>	Haberleşmeye müdahale edip göndericinin mesajlarını değiştiren saldırgan, alıcıya giden mesajı istediği şekle sokabilir. Bu tehdit mesajın bütünlüğünü bozan değiştirme tehdididir.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6807A8-AE07-42C6-BEF4-EA5B2D9C88F6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6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5DB751B6-5148-426A-8AA7-58866FFFC616}" type="slidenum">
              <a:rPr lang="en-US" sz="1400">
                <a:cs typeface="+mn-cs"/>
              </a:rPr>
              <a:pPr algn="r">
                <a:defRPr/>
              </a:pPr>
              <a:t>14</a:t>
            </a:fld>
            <a:endParaRPr lang="en-US" sz="1400">
              <a:cs typeface="+mn-cs"/>
            </a:endParaRPr>
          </a:p>
        </p:txBody>
      </p:sp>
      <p:pic>
        <p:nvPicPr>
          <p:cNvPr id="3686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35849" y="3747864"/>
            <a:ext cx="3033712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544" y="3747864"/>
            <a:ext cx="4968305" cy="220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accent2"/>
                </a:solidFill>
              </a:rPr>
              <a:t>Örnek 3 :</a:t>
            </a:r>
            <a:r>
              <a:rPr lang="tr-TR" dirty="0" smtClean="0"/>
              <a:t> </a:t>
            </a:r>
            <a:endParaRPr lang="tr-TR" dirty="0" smtClean="0"/>
          </a:p>
          <a:p>
            <a:pPr marL="400050" lvl="1" indent="0">
              <a:buNone/>
            </a:pPr>
            <a:r>
              <a:rPr lang="tr-TR" dirty="0" smtClean="0"/>
              <a:t>Kullanıcı </a:t>
            </a:r>
            <a:r>
              <a:rPr lang="tr-TR" dirty="0" smtClean="0"/>
              <a:t>C’nin, Kullanıcı A yerine (Kullanıcı A böylesine bir mesajı Kullanıcı B ye göndermemektedir), Kullanıcı B ye e-posta mesaj göndermesi (</a:t>
            </a:r>
            <a:r>
              <a:rPr lang="tr-TR" dirty="0" smtClean="0">
                <a:solidFill>
                  <a:srgbClr val="FF0000"/>
                </a:solidFill>
              </a:rPr>
              <a:t>Kimlik denetimi ihlali</a:t>
            </a:r>
            <a:r>
              <a:rPr lang="tr-TR" dirty="0" smtClean="0"/>
              <a:t>, mesajın sahibi veya </a:t>
            </a:r>
            <a:r>
              <a:rPr lang="tr-TR" dirty="0" smtClean="0"/>
              <a:t>mesajı/dosyayı oluşturanın </a:t>
            </a:r>
            <a:r>
              <a:rPr lang="tr-TR" dirty="0" smtClean="0"/>
              <a:t>kontrol edilmemesi durumu) </a:t>
            </a:r>
            <a:endParaRPr lang="tr-TR" dirty="0" smtClean="0"/>
          </a:p>
          <a:p>
            <a:pPr marL="400050" lvl="1" indent="0">
              <a:buNone/>
            </a:pPr>
            <a:r>
              <a:rPr lang="tr-TR" dirty="0">
                <a:solidFill>
                  <a:schemeClr val="accent2"/>
                </a:solidFill>
                <a:ea typeface="+mn-ea"/>
              </a:rPr>
              <a:t>-Aktif Saldırı: </a:t>
            </a:r>
            <a:r>
              <a:rPr lang="tr-TR" dirty="0" smtClean="0">
                <a:solidFill>
                  <a:schemeClr val="accent2"/>
                </a:solidFill>
                <a:ea typeface="+mn-ea"/>
              </a:rPr>
              <a:t>Başkasını </a:t>
            </a:r>
            <a:r>
              <a:rPr lang="tr-TR" dirty="0">
                <a:solidFill>
                  <a:schemeClr val="accent2"/>
                </a:solidFill>
                <a:ea typeface="+mn-ea"/>
              </a:rPr>
              <a:t>taklit etme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F822CC-09B1-4367-94E1-997170893663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E5B34BFA-314D-43B2-BFA8-CD71CB0A847A}" type="slidenum">
              <a:rPr lang="en-US" sz="1400">
                <a:cs typeface="+mn-cs"/>
              </a:rPr>
              <a:pPr algn="r">
                <a:defRPr/>
              </a:pPr>
              <a:t>15</a:t>
            </a:fld>
            <a:endParaRPr lang="en-US" sz="1400">
              <a:cs typeface="+mn-cs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95263" y="228600"/>
            <a:ext cx="8015287" cy="914400"/>
          </a:xfrm>
        </p:spPr>
        <p:txBody>
          <a:bodyPr/>
          <a:lstStyle/>
          <a:p>
            <a:r>
              <a:rPr lang="tr-TR" sz="4000" b="1" dirty="0" smtClean="0"/>
              <a:t>Güvenlik İhlallerine Örnekler</a:t>
            </a:r>
            <a:endParaRPr lang="tr-TR" sz="4000" b="1" dirty="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 smtClean="0"/>
              <a:t>Kimlik Denetimi İhlali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sz="2800" dirty="0" smtClean="0"/>
              <a:t>Saldırgan, alıcıya göndericinin kimliğini taklit ederek bir mesaj gönderebilir. Bu durumda eğer alıcı güvenilir bir kimlik doğrulaması yapmıyorsa yanlış mesajlarla kandırılabilir.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54F123-FA31-4DC5-A02A-FA96A8DE9626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6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C09E9B11-E4B3-4AE3-8BC4-B5C267D31432}" type="slidenum">
              <a:rPr lang="en-US" sz="1400">
                <a:cs typeface="+mn-cs"/>
              </a:rPr>
              <a:pPr algn="r">
                <a:defRPr/>
              </a:pPr>
              <a:t>16</a:t>
            </a:fld>
            <a:endParaRPr lang="en-US" sz="1400">
              <a:cs typeface="+mn-cs"/>
            </a:endParaRPr>
          </a:p>
        </p:txBody>
      </p:sp>
      <p:pic>
        <p:nvPicPr>
          <p:cNvPr id="3891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51748" y="3565100"/>
            <a:ext cx="2982912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536" y="3348608"/>
            <a:ext cx="5256212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>
                <a:solidFill>
                  <a:schemeClr val="accent2"/>
                </a:solidFill>
              </a:rPr>
              <a:t>Örnek 4 :</a:t>
            </a:r>
            <a:r>
              <a:rPr lang="tr-TR" dirty="0" smtClean="0"/>
              <a:t> </a:t>
            </a:r>
            <a:endParaRPr lang="tr-TR" dirty="0"/>
          </a:p>
          <a:p>
            <a:pPr marL="400050" lvl="1" indent="0" algn="just">
              <a:buNone/>
            </a:pPr>
            <a:r>
              <a:rPr lang="tr-TR" dirty="0" smtClean="0"/>
              <a:t>Müşteri </a:t>
            </a:r>
            <a:r>
              <a:rPr lang="tr-TR" dirty="0" smtClean="0"/>
              <a:t>B’nin, çağrı merkezi üzerinden müşteri temsilcisi G ye bir talimat vermesi ve G’nin bu talimatı yerine getirmesi. Fakat Müşteri B’nin bu talimatı verdiğini inkar etmesi (</a:t>
            </a:r>
            <a:r>
              <a:rPr lang="tr-TR" dirty="0" smtClean="0">
                <a:solidFill>
                  <a:srgbClr val="FF0000"/>
                </a:solidFill>
              </a:rPr>
              <a:t>İnkar </a:t>
            </a:r>
            <a:r>
              <a:rPr lang="tr-TR" dirty="0" err="1" smtClean="0">
                <a:solidFill>
                  <a:srgbClr val="FF0000"/>
                </a:solidFill>
              </a:rPr>
              <a:t>edilememezlik</a:t>
            </a:r>
            <a:r>
              <a:rPr lang="tr-TR" dirty="0" smtClean="0">
                <a:solidFill>
                  <a:srgbClr val="FF0000"/>
                </a:solidFill>
              </a:rPr>
              <a:t> ihlali</a:t>
            </a:r>
            <a:r>
              <a:rPr lang="tr-TR" dirty="0" smtClean="0"/>
              <a:t>, talimatı verenin inkar etmemesini için kanıtın oluşturulmaması)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95FC1E-2103-4B2E-8097-7C41882271B2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3549A20D-7AB5-42C2-8E2B-E3C4F44D4B22}" type="slidenum">
              <a:rPr lang="en-US" sz="1400">
                <a:cs typeface="+mn-cs"/>
              </a:rPr>
              <a:pPr algn="r">
                <a:defRPr/>
              </a:pPr>
              <a:t>17</a:t>
            </a:fld>
            <a:endParaRPr lang="en-US" sz="1400">
              <a:cs typeface="+mn-cs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95263" y="228600"/>
            <a:ext cx="8015287" cy="914400"/>
          </a:xfrm>
        </p:spPr>
        <p:txBody>
          <a:bodyPr/>
          <a:lstStyle/>
          <a:p>
            <a:r>
              <a:rPr lang="tr-TR" sz="4000" b="1" dirty="0" smtClean="0"/>
              <a:t>Güvenlik İhlallerine Örnekler</a:t>
            </a:r>
            <a:endParaRPr lang="tr-TR" sz="4000" b="1" dirty="0" smtClean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 smtClean="0"/>
              <a:t>Güvenlik İhlallerine Örnekler</a:t>
            </a:r>
            <a:endParaRPr lang="tr-TR" sz="4000" b="1" dirty="0" smtClean="0"/>
          </a:p>
        </p:txBody>
      </p:sp>
      <p:sp>
        <p:nvSpPr>
          <p:cNvPr id="880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>
                <a:solidFill>
                  <a:schemeClr val="accent2"/>
                </a:solidFill>
              </a:rPr>
              <a:t>Örnek 5 :</a:t>
            </a:r>
            <a:r>
              <a:rPr lang="tr-TR" dirty="0" smtClean="0"/>
              <a:t> </a:t>
            </a:r>
            <a:endParaRPr lang="tr-TR" dirty="0" smtClean="0"/>
          </a:p>
          <a:p>
            <a:pPr marL="400050" lvl="1" indent="0" algn="just">
              <a:buNone/>
            </a:pPr>
            <a:r>
              <a:rPr lang="tr-TR" dirty="0" smtClean="0"/>
              <a:t>Müşteri </a:t>
            </a:r>
            <a:r>
              <a:rPr lang="tr-TR" dirty="0" smtClean="0"/>
              <a:t>B’nin, çağrı merkezi üzerinden müşteri temsilcisi G ye bir talimat vermesi ve G’nin bu talimatı yerine getirmemesi. G’nin bu talimatı aldığını inkar etmesi (</a:t>
            </a:r>
            <a:r>
              <a:rPr lang="tr-TR" dirty="0" smtClean="0">
                <a:solidFill>
                  <a:srgbClr val="FF0000"/>
                </a:solidFill>
              </a:rPr>
              <a:t>İnkar </a:t>
            </a:r>
            <a:r>
              <a:rPr lang="tr-TR" dirty="0" err="1" smtClean="0">
                <a:solidFill>
                  <a:srgbClr val="FF0000"/>
                </a:solidFill>
              </a:rPr>
              <a:t>edilememezlik</a:t>
            </a:r>
            <a:r>
              <a:rPr lang="tr-TR" dirty="0" smtClean="0">
                <a:solidFill>
                  <a:srgbClr val="FF0000"/>
                </a:solidFill>
              </a:rPr>
              <a:t> ihlali</a:t>
            </a:r>
            <a:r>
              <a:rPr lang="tr-TR" dirty="0" smtClean="0"/>
              <a:t>, talimatı alanın, aldığını inkar etmemesini için kanıtın oluşturulmaması)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6B9A37-B11E-4405-98B6-952953AC1F8A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26A85161-A287-489E-99B2-6823E0D4041D}" type="slidenum">
              <a:rPr lang="en-US" sz="1400">
                <a:cs typeface="+mn-cs"/>
              </a:rPr>
              <a:pPr algn="r">
                <a:defRPr/>
              </a:pPr>
              <a:t>18</a:t>
            </a:fld>
            <a:endParaRPr lang="en-US" sz="1400"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 smtClean="0"/>
              <a:t>İnkar </a:t>
            </a:r>
            <a:r>
              <a:rPr lang="tr-TR" sz="4000" b="1" dirty="0" err="1" smtClean="0"/>
              <a:t>Edememezlik</a:t>
            </a:r>
            <a:r>
              <a:rPr lang="tr-TR" sz="4000" b="1" dirty="0" smtClean="0"/>
              <a:t> İhlali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tr-TR" sz="2800" dirty="0" smtClean="0"/>
              <a:t>	Mesajı gönderen veya alan tarafın bu işi yaptığını inkar etmesi söz konusu olabilir. Bu kotu niyetli girişimi boşa çıkaracak mekanizmalara ihtiyaç vardır.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A2D531-057C-4A59-97F8-D0DF7F201181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AE688254-85FC-496B-BCAD-06498757D7B3}" type="slidenum">
              <a:rPr lang="en-US" sz="1400">
                <a:cs typeface="+mn-cs"/>
              </a:rPr>
              <a:pPr algn="r">
                <a:defRPr/>
              </a:pPr>
              <a:t>19</a:t>
            </a:fld>
            <a:endParaRPr lang="en-US" sz="1400">
              <a:cs typeface="+mn-cs"/>
            </a:endParaRPr>
          </a:p>
        </p:txBody>
      </p:sp>
      <p:pic>
        <p:nvPicPr>
          <p:cNvPr id="4198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638" y="3429000"/>
            <a:ext cx="608012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dirty="0"/>
              <a:t>Giriş: Tanımlar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sz="2600" b="1" dirty="0" smtClean="0"/>
              <a:t>Kriptoloji:</a:t>
            </a:r>
            <a:r>
              <a:rPr lang="tr-TR" sz="2600" dirty="0" smtClean="0"/>
              <a:t> Haberleşen iki veya daha fazla tarafın bilgi alışverişini emniyetli olarak yapmasını sağlayan, temeli matematiksel zor problemlere dayanan tekniklerin ve uygulamaların bütünüdür.</a:t>
            </a:r>
          </a:p>
          <a:p>
            <a:pPr algn="just"/>
            <a:r>
              <a:rPr lang="tr-TR" sz="2600" b="1" dirty="0" err="1" smtClean="0"/>
              <a:t>Kriptografi</a:t>
            </a:r>
            <a:r>
              <a:rPr lang="tr-TR" sz="2600" b="1" dirty="0" smtClean="0"/>
              <a:t>:</a:t>
            </a:r>
            <a:r>
              <a:rPr lang="tr-TR" sz="2600" dirty="0" smtClean="0"/>
              <a:t> Bilginin şifrelenmesi ve şifrenin çözülmesi için kullanılan yöntemlere verilen addır.</a:t>
            </a:r>
          </a:p>
          <a:p>
            <a:pPr algn="just"/>
            <a:r>
              <a:rPr lang="tr-TR" sz="2600" b="1" dirty="0" err="1" smtClean="0"/>
              <a:t>Kriptoanaliz</a:t>
            </a:r>
            <a:r>
              <a:rPr lang="tr-TR" sz="2600" b="1" dirty="0" smtClean="0"/>
              <a:t>:</a:t>
            </a:r>
            <a:r>
              <a:rPr lang="tr-TR" sz="2600" dirty="0" smtClean="0"/>
              <a:t> </a:t>
            </a:r>
            <a:r>
              <a:rPr lang="tr-TR" sz="2600" dirty="0" err="1" smtClean="0"/>
              <a:t>Kriptografi</a:t>
            </a:r>
            <a:r>
              <a:rPr lang="tr-TR" sz="2600" dirty="0" smtClean="0"/>
              <a:t> sistemleri tarafından ortaya konan bir şifreleme sistemini inceleyerek zayıf ve kuvvetli yönlerini ortaya koymayı amaçlayan bilim dalıdır.</a:t>
            </a:r>
          </a:p>
          <a:p>
            <a:endParaRPr lang="tr-TR" sz="260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1AEFD8-4556-4BF4-888C-B223A7D881B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74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sz="2800" dirty="0" smtClean="0">
                <a:solidFill>
                  <a:schemeClr val="accent2"/>
                </a:solidFill>
              </a:rPr>
              <a:t>Örnek 6 :</a:t>
            </a:r>
            <a:r>
              <a:rPr lang="tr-TR" sz="2800" dirty="0" smtClean="0"/>
              <a:t> </a:t>
            </a:r>
            <a:endParaRPr lang="tr-TR" sz="2800" dirty="0" smtClean="0"/>
          </a:p>
          <a:p>
            <a:pPr marL="400050" lvl="1" indent="0" algn="just">
              <a:buNone/>
            </a:pPr>
            <a:r>
              <a:rPr lang="tr-TR" sz="2600" dirty="0" smtClean="0"/>
              <a:t>Yönetici </a:t>
            </a:r>
            <a:r>
              <a:rPr lang="tr-TR" sz="2600" dirty="0" smtClean="0"/>
              <a:t>D, çalışanı E’yi işten çıkarır ve E’nin firma sistemlerine ulaşma yetkisinin kaldırılma emrini içeren e-posta mesajını gönderir fakat bunun yerine ulaşması E tarafı bir </a:t>
            </a:r>
            <a:r>
              <a:rPr lang="tr-TR" sz="2600" dirty="0" smtClean="0"/>
              <a:t>süreliğine </a:t>
            </a:r>
            <a:r>
              <a:rPr lang="tr-TR" sz="2600" dirty="0" smtClean="0"/>
              <a:t>engeller. Bu sure boyunca çalışan E’nin erişim yetkisinin olduğu firma kaynaklarına zarar verir ve bu zarar sonrası, yönetici D’nin e-posta mesajının yerine ulaşmasına izin verir </a:t>
            </a:r>
            <a:r>
              <a:rPr lang="tr-TR" sz="2600" dirty="0" smtClean="0">
                <a:solidFill>
                  <a:srgbClr val="FF0000"/>
                </a:solidFill>
              </a:rPr>
              <a:t>(Süreklilik ihlali)</a:t>
            </a:r>
          </a:p>
          <a:p>
            <a:pPr algn="just">
              <a:buFontTx/>
              <a:buNone/>
            </a:pPr>
            <a:r>
              <a:rPr lang="tr-TR" sz="2800" dirty="0">
                <a:solidFill>
                  <a:schemeClr val="accent2"/>
                </a:solidFill>
              </a:rPr>
              <a:t>	-</a:t>
            </a:r>
            <a:r>
              <a:rPr lang="tr-TR" sz="2800" dirty="0" smtClean="0">
                <a:solidFill>
                  <a:schemeClr val="accent2"/>
                </a:solidFill>
              </a:rPr>
              <a:t>Aktif </a:t>
            </a:r>
            <a:r>
              <a:rPr lang="tr-TR" sz="2800" dirty="0">
                <a:solidFill>
                  <a:schemeClr val="accent2"/>
                </a:solidFill>
              </a:rPr>
              <a:t>saldırı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556983-B5F0-464F-B706-C255E87F8128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3AE07FDA-DC31-40E6-8088-879DFF072C4A}" type="slidenum">
              <a:rPr lang="en-US" sz="1400">
                <a:cs typeface="+mn-cs"/>
              </a:rPr>
              <a:pPr algn="r">
                <a:defRPr/>
              </a:pPr>
              <a:t>20</a:t>
            </a:fld>
            <a:endParaRPr lang="en-US" sz="1400">
              <a:cs typeface="+mn-cs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 smtClean="0"/>
              <a:t>Güvenlik İhlallerine Örnekler</a:t>
            </a:r>
            <a:endParaRPr lang="tr-TR" sz="4000" b="1" dirty="0" smtClean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 smtClean="0"/>
              <a:t>Süreklilik İhlali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>
              <a:buFontTx/>
              <a:buNone/>
            </a:pPr>
            <a:r>
              <a:rPr lang="tr-TR" sz="2800" dirty="0" smtClean="0"/>
              <a:t>	Saldırgan, haberleşen iki taraf arasındaki hattı veya haberleşme araçların kullanılmaz hale getirerek haberleşmenin sürekliliğini engellemeye çalışır.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B96214-C7AE-4404-85C3-7BDF3297B1FA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71BB5920-7339-4C9B-8D46-2C56E2AE94A8}" type="slidenum">
              <a:rPr lang="en-US" sz="1400">
                <a:cs typeface="+mn-cs"/>
              </a:rPr>
              <a:pPr algn="r">
                <a:defRPr/>
              </a:pPr>
              <a:t>21</a:t>
            </a:fld>
            <a:endParaRPr lang="en-US" sz="1400">
              <a:cs typeface="+mn-cs"/>
            </a:endParaRPr>
          </a:p>
        </p:txBody>
      </p:sp>
      <p:pic>
        <p:nvPicPr>
          <p:cNvPr id="4403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9755" y="3458500"/>
            <a:ext cx="3778497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 smtClean="0"/>
              <a:t>Güvenlik Hedeflerine Ulaşmanın Yolu: </a:t>
            </a:r>
            <a:r>
              <a:rPr lang="tr-TR" sz="4000" b="1" dirty="0" err="1" smtClean="0"/>
              <a:t>Kriptografi</a:t>
            </a:r>
            <a:endParaRPr lang="tr-TR" sz="4000" b="1" dirty="0" smtClean="0"/>
          </a:p>
        </p:txBody>
      </p:sp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80000"/>
              </a:lnSpc>
            </a:pPr>
            <a:r>
              <a:rPr lang="tr-TR" sz="2400" u="sng" dirty="0" smtClean="0">
                <a:solidFill>
                  <a:srgbClr val="0000FF"/>
                </a:solidFill>
              </a:rPr>
              <a:t>Gizlilik </a:t>
            </a:r>
            <a:r>
              <a:rPr lang="tr-TR" sz="2400" u="sng" dirty="0" smtClean="0">
                <a:solidFill>
                  <a:srgbClr val="0000FF"/>
                </a:solidFill>
              </a:rPr>
              <a:t>hedefi</a:t>
            </a:r>
            <a:r>
              <a:rPr lang="tr-TR" sz="2400" u="sng" dirty="0" smtClean="0">
                <a:solidFill>
                  <a:srgbClr val="000000"/>
                </a:solidFill>
              </a:rPr>
              <a:t>:</a:t>
            </a:r>
            <a:r>
              <a:rPr lang="tr-TR" sz="2400" dirty="0" smtClean="0">
                <a:solidFill>
                  <a:srgbClr val="000000"/>
                </a:solidFill>
              </a:rPr>
              <a:t> Simetrik şifreleme (büyük dosyalar) ve Asimetrik Şifreleme (küçük mesajlar)</a:t>
            </a:r>
          </a:p>
          <a:p>
            <a:pPr algn="just">
              <a:lnSpc>
                <a:spcPct val="80000"/>
              </a:lnSpc>
            </a:pPr>
            <a:r>
              <a:rPr lang="tr-TR" sz="2400" u="sng" dirty="0" smtClean="0">
                <a:solidFill>
                  <a:srgbClr val="0000FF"/>
                </a:solidFill>
              </a:rPr>
              <a:t>Bütünlük hedefi</a:t>
            </a:r>
            <a:r>
              <a:rPr lang="tr-TR" sz="2400" dirty="0" smtClean="0">
                <a:solidFill>
                  <a:srgbClr val="000000"/>
                </a:solidFill>
              </a:rPr>
              <a:t>: Mesaj Kimlik doğrulama (MAC) </a:t>
            </a:r>
            <a:r>
              <a:rPr lang="tr-TR" sz="2400" dirty="0" smtClean="0">
                <a:solidFill>
                  <a:srgbClr val="000000"/>
                </a:solidFill>
              </a:rPr>
              <a:t>algoritmaları, Özet </a:t>
            </a:r>
            <a:r>
              <a:rPr lang="tr-TR" sz="2400" dirty="0" smtClean="0">
                <a:solidFill>
                  <a:srgbClr val="000000"/>
                </a:solidFill>
              </a:rPr>
              <a:t>fonksiyonları</a:t>
            </a:r>
          </a:p>
          <a:p>
            <a:pPr algn="just">
              <a:lnSpc>
                <a:spcPct val="80000"/>
              </a:lnSpc>
            </a:pPr>
            <a:r>
              <a:rPr lang="tr-TR" sz="2400" u="sng" dirty="0" smtClean="0">
                <a:solidFill>
                  <a:srgbClr val="0000FF"/>
                </a:solidFill>
              </a:rPr>
              <a:t>İnkar </a:t>
            </a:r>
            <a:r>
              <a:rPr lang="tr-TR" sz="2400" u="sng" dirty="0" err="1" smtClean="0">
                <a:solidFill>
                  <a:srgbClr val="0000FF"/>
                </a:solidFill>
              </a:rPr>
              <a:t>edilememezlik</a:t>
            </a:r>
            <a:r>
              <a:rPr lang="tr-TR" sz="2400" u="sng" dirty="0" smtClean="0">
                <a:solidFill>
                  <a:srgbClr val="0000FF"/>
                </a:solidFill>
              </a:rPr>
              <a:t> hedefi</a:t>
            </a:r>
            <a:r>
              <a:rPr lang="tr-TR" sz="2400" dirty="0" smtClean="0">
                <a:solidFill>
                  <a:srgbClr val="000000"/>
                </a:solidFill>
              </a:rPr>
              <a:t>: Dijital imza ve X.509 </a:t>
            </a:r>
            <a:r>
              <a:rPr lang="tr-TR" sz="2400" dirty="0" smtClean="0">
                <a:solidFill>
                  <a:srgbClr val="000000"/>
                </a:solidFill>
              </a:rPr>
              <a:t>sertifikaları (dolayısıyla </a:t>
            </a:r>
            <a:r>
              <a:rPr lang="tr-TR" sz="2400" dirty="0" smtClean="0">
                <a:solidFill>
                  <a:srgbClr val="000000"/>
                </a:solidFill>
              </a:rPr>
              <a:t>Asimetrik şifreleme, özet fonksiyonları ve </a:t>
            </a:r>
            <a:r>
              <a:rPr lang="tr-TR" sz="2400" dirty="0" smtClean="0">
                <a:solidFill>
                  <a:srgbClr val="000000"/>
                </a:solidFill>
              </a:rPr>
              <a:t>Acık anahtarlı </a:t>
            </a:r>
            <a:r>
              <a:rPr lang="tr-TR" sz="2400" dirty="0" smtClean="0">
                <a:solidFill>
                  <a:srgbClr val="000000"/>
                </a:solidFill>
              </a:rPr>
              <a:t>Altyapısı)</a:t>
            </a:r>
          </a:p>
          <a:p>
            <a:pPr algn="just">
              <a:lnSpc>
                <a:spcPct val="80000"/>
              </a:lnSpc>
            </a:pPr>
            <a:r>
              <a:rPr lang="tr-TR" sz="2400" u="sng" dirty="0" smtClean="0">
                <a:solidFill>
                  <a:srgbClr val="0000FF"/>
                </a:solidFill>
              </a:rPr>
              <a:t>Kimlik Denetimi hedefi</a:t>
            </a:r>
            <a:r>
              <a:rPr lang="tr-TR" sz="2400" dirty="0" smtClean="0">
                <a:solidFill>
                  <a:srgbClr val="000000"/>
                </a:solidFill>
              </a:rPr>
              <a:t>: Mesaj Kimlik doğrulama (MAC) algoritmaları, Özet fonksiyonları ve dijital imza</a:t>
            </a:r>
          </a:p>
          <a:p>
            <a:pPr algn="just">
              <a:lnSpc>
                <a:spcPct val="80000"/>
              </a:lnSpc>
            </a:pPr>
            <a:r>
              <a:rPr lang="tr-TR" sz="2400" u="sng" dirty="0" smtClean="0">
                <a:solidFill>
                  <a:srgbClr val="0000FF"/>
                </a:solidFill>
              </a:rPr>
              <a:t>Süreklilik hedefi</a:t>
            </a:r>
            <a:r>
              <a:rPr lang="tr-TR" sz="2400" dirty="0" smtClean="0">
                <a:solidFill>
                  <a:srgbClr val="000000"/>
                </a:solidFill>
              </a:rPr>
              <a:t>: Erişim ve Yetkilendirme kontrolü, dolaylı yoldan: Mesaj Kimlik doğrulama (MAC) algoritmaları, Özet fonksiyonları ve dijital imza</a:t>
            </a:r>
          </a:p>
          <a:p>
            <a:pPr algn="just">
              <a:lnSpc>
                <a:spcPct val="80000"/>
              </a:lnSpc>
            </a:pPr>
            <a:r>
              <a:rPr lang="tr-TR" sz="2400" u="sng" dirty="0" smtClean="0">
                <a:solidFill>
                  <a:srgbClr val="0000FF"/>
                </a:solidFill>
              </a:rPr>
              <a:t>İzlenebilirlik hedefi</a:t>
            </a:r>
            <a:r>
              <a:rPr lang="tr-TR" sz="2400" dirty="0" smtClean="0">
                <a:solidFill>
                  <a:srgbClr val="0000FF"/>
                </a:solidFill>
              </a:rPr>
              <a:t>: </a:t>
            </a:r>
            <a:r>
              <a:rPr lang="tr-TR" sz="2400" dirty="0" smtClean="0">
                <a:solidFill>
                  <a:srgbClr val="000000"/>
                </a:solidFill>
              </a:rPr>
              <a:t>İnkar </a:t>
            </a:r>
            <a:r>
              <a:rPr lang="tr-TR" sz="2400" dirty="0" err="1" smtClean="0">
                <a:solidFill>
                  <a:srgbClr val="000000"/>
                </a:solidFill>
              </a:rPr>
              <a:t>edilememezlik</a:t>
            </a:r>
            <a:r>
              <a:rPr lang="tr-TR" sz="2400" dirty="0" smtClean="0">
                <a:solidFill>
                  <a:srgbClr val="000000"/>
                </a:solidFill>
              </a:rPr>
              <a:t> kanıtı için</a:t>
            </a:r>
            <a:r>
              <a:rPr lang="tr-TR" sz="2400" dirty="0" smtClean="0">
                <a:solidFill>
                  <a:srgbClr val="0000FF"/>
                </a:solidFill>
              </a:rPr>
              <a:t>, </a:t>
            </a:r>
            <a:r>
              <a:rPr lang="tr-TR" sz="2400" dirty="0" smtClean="0">
                <a:solidFill>
                  <a:srgbClr val="000000"/>
                </a:solidFill>
              </a:rPr>
              <a:t>dijital imza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74E17B-8FE8-47EB-9774-0189F612E30E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63A8335E-EC4E-40C6-8E05-6DA21F3A68C8}" type="slidenum">
              <a:rPr lang="en-US" sz="1400">
                <a:cs typeface="+mn-cs"/>
              </a:rPr>
              <a:pPr algn="r">
                <a:defRPr/>
              </a:pPr>
              <a:t>22</a:t>
            </a:fld>
            <a:endParaRPr lang="en-US" sz="1400"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 smtClean="0"/>
              <a:t>Sınıflandırma</a:t>
            </a:r>
          </a:p>
        </p:txBody>
      </p:sp>
      <p:pic>
        <p:nvPicPr>
          <p:cNvPr id="4608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6" y="1484784"/>
            <a:ext cx="6908672" cy="4645025"/>
          </a:xfrm>
        </p:spPr>
      </p:pic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E0B180-1C1F-4F33-B95E-4A7CD711699B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A0594389-0DC4-46DE-B9CA-D091058043AB}" type="slidenum">
              <a:rPr lang="en-US" sz="1400">
                <a:cs typeface="+mn-cs"/>
              </a:rPr>
              <a:pPr algn="r">
                <a:defRPr/>
              </a:pPr>
              <a:t>23</a:t>
            </a:fld>
            <a:endParaRPr lang="en-US" sz="1400"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544EE3-D411-46EB-AE33-914488C0D35E}" type="slidenum">
              <a:rPr lang="en-US"/>
              <a:pPr>
                <a:defRPr/>
              </a:pPr>
              <a:t>24</a:t>
            </a:fld>
            <a:endParaRPr lang="en-US"/>
          </a:p>
        </p:txBody>
      </p:sp>
      <p:pic>
        <p:nvPicPr>
          <p:cNvPr id="47106" name="Picture 4" descr="page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6347" y="1425275"/>
            <a:ext cx="7510070" cy="4669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1DD543-3180-42CA-AA99-492F23E86C53}" type="slidenum">
              <a:rPr lang="en-US"/>
              <a:pPr>
                <a:defRPr/>
              </a:pPr>
              <a:t>25</a:t>
            </a:fld>
            <a:endParaRPr lang="en-US"/>
          </a:p>
        </p:txBody>
      </p:sp>
      <p:pic>
        <p:nvPicPr>
          <p:cNvPr id="48130" name="Picture 5" descr="Adsız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217" y="1412668"/>
            <a:ext cx="6597135" cy="476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tr-TR" smtClean="0"/>
          </a:p>
        </p:txBody>
      </p:sp>
      <p:sp>
        <p:nvSpPr>
          <p:cNvPr id="491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>
                <a:solidFill>
                  <a:schemeClr val="accent2"/>
                </a:solidFill>
              </a:rPr>
              <a:t>Kriptoloji </a:t>
            </a:r>
            <a:r>
              <a:rPr lang="tr-TR" smtClean="0"/>
              <a:t>= </a:t>
            </a:r>
            <a:r>
              <a:rPr lang="tr-TR" smtClean="0">
                <a:solidFill>
                  <a:schemeClr val="hlink"/>
                </a:solidFill>
              </a:rPr>
              <a:t>Kriptografi</a:t>
            </a:r>
            <a:r>
              <a:rPr lang="tr-TR" smtClean="0"/>
              <a:t> + Kriptoanaliz</a:t>
            </a:r>
          </a:p>
          <a:p>
            <a:r>
              <a:rPr lang="tr-TR" smtClean="0">
                <a:solidFill>
                  <a:schemeClr val="hlink"/>
                </a:solidFill>
              </a:rPr>
              <a:t>Kriptografi</a:t>
            </a:r>
            <a:r>
              <a:rPr lang="tr-TR" smtClean="0"/>
              <a:t> = </a:t>
            </a:r>
          </a:p>
          <a:p>
            <a:pPr>
              <a:buFontTx/>
              <a:buNone/>
            </a:pPr>
            <a:r>
              <a:rPr lang="tr-TR" smtClean="0"/>
              <a:t>	Simetrik Şifreleme(anahtarlı),  </a:t>
            </a:r>
          </a:p>
          <a:p>
            <a:pPr>
              <a:buFontTx/>
              <a:buNone/>
            </a:pPr>
            <a:r>
              <a:rPr lang="tr-TR" smtClean="0"/>
              <a:t>	Asimetrik Şifreleme(anahtarlı), </a:t>
            </a:r>
          </a:p>
          <a:p>
            <a:pPr>
              <a:buFontTx/>
              <a:buNone/>
            </a:pPr>
            <a:r>
              <a:rPr lang="tr-TR" smtClean="0"/>
              <a:t>	MAC (anahtarlı),</a:t>
            </a:r>
          </a:p>
          <a:p>
            <a:pPr>
              <a:buFontTx/>
              <a:buNone/>
            </a:pPr>
            <a:r>
              <a:rPr lang="tr-TR" smtClean="0"/>
              <a:t>	Özet Fonksiyonlar(anahtarsız)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5689B8-7CD6-4EF2-AC16-6BB835419F00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A7709BCD-3F51-4A75-901A-721DC6035C6F}" type="slidenum">
              <a:rPr lang="en-US" sz="1400">
                <a:cs typeface="+mn-cs"/>
              </a:rPr>
              <a:pPr algn="r">
                <a:defRPr/>
              </a:pPr>
              <a:t>26</a:t>
            </a:fld>
            <a:endParaRPr lang="en-US" sz="1400"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/>
              <a:t>Kriptoloji </a:t>
            </a:r>
            <a:r>
              <a:rPr lang="tr-TR" sz="4000" b="1" dirty="0" smtClean="0"/>
              <a:t>Algoritmaları</a:t>
            </a:r>
            <a:endParaRPr lang="tr-TR" sz="4000" b="1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C88A71-EC3B-4093-8C91-1B7D67F2D532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C77C517-315F-44DF-965F-0A5D64476FB2}" type="slidenum">
              <a:rPr lang="en-US" sz="1400">
                <a:cs typeface="+mn-cs"/>
              </a:rPr>
              <a:pPr algn="r">
                <a:defRPr/>
              </a:pPr>
              <a:t>27</a:t>
            </a:fld>
            <a:endParaRPr lang="en-US" sz="1400">
              <a:cs typeface="+mn-cs"/>
            </a:endParaRPr>
          </a:p>
        </p:txBody>
      </p:sp>
      <p:sp>
        <p:nvSpPr>
          <p:cNvPr id="7176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D4D886E6-C09C-4B87-AF4C-1CF8182FE832}" type="slidenum">
              <a:rPr lang="en-US" sz="1400"/>
              <a:pPr algn="r"/>
              <a:t>27</a:t>
            </a:fld>
            <a:endParaRPr lang="en-US" sz="1400"/>
          </a:p>
        </p:txBody>
      </p:sp>
      <p:sp>
        <p:nvSpPr>
          <p:cNvPr id="7177" name="Text Box 3"/>
          <p:cNvSpPr txBox="1">
            <a:spLocks noChangeArrowheads="1"/>
          </p:cNvSpPr>
          <p:nvPr/>
        </p:nvSpPr>
        <p:spPr bwMode="auto">
          <a:xfrm>
            <a:off x="467544" y="1412776"/>
            <a:ext cx="8064896" cy="352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tr-TR" sz="2800" dirty="0">
                <a:latin typeface="+mn-lt"/>
              </a:rPr>
              <a:t>Şifreleme algoritmaları anahtar kullanma yöntemlerine göre genel olarak iki kategoriye ayrılmaktadır. Bu yöntemler:</a:t>
            </a:r>
          </a:p>
          <a:p>
            <a:pPr algn="just"/>
            <a:endParaRPr lang="tr-TR" sz="2800" dirty="0">
              <a:latin typeface="+mn-lt"/>
            </a:endParaRP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tr-TR" sz="2700" dirty="0" smtClean="0">
                <a:latin typeface="+mn-lt"/>
              </a:rPr>
              <a:t>Simetrik </a:t>
            </a:r>
            <a:r>
              <a:rPr lang="tr-TR" sz="2700" dirty="0">
                <a:latin typeface="+mn-lt"/>
              </a:rPr>
              <a:t>(Gizli Anahtarlı) </a:t>
            </a:r>
            <a:r>
              <a:rPr lang="tr-TR" sz="2700" dirty="0" smtClean="0">
                <a:latin typeface="+mn-lt"/>
              </a:rPr>
              <a:t>Şifreleme Algoritmaları</a:t>
            </a:r>
            <a:r>
              <a:rPr lang="tr-TR" sz="2800" dirty="0" smtClean="0">
                <a:latin typeface="+mn-lt"/>
              </a:rPr>
              <a:t> </a:t>
            </a:r>
          </a:p>
          <a:p>
            <a:pPr algn="just"/>
            <a:r>
              <a:rPr lang="tr-TR" sz="2800" dirty="0">
                <a:latin typeface="+mn-lt"/>
              </a:rPr>
              <a:t>	</a:t>
            </a:r>
            <a:r>
              <a:rPr lang="tr-TR" sz="2800" dirty="0" smtClean="0">
                <a:latin typeface="+mn-lt"/>
              </a:rPr>
              <a:t>(Geleneksel </a:t>
            </a:r>
            <a:r>
              <a:rPr lang="tr-TR" sz="2800" dirty="0">
                <a:latin typeface="+mn-lt"/>
              </a:rPr>
              <a:t>kriptolama sistemleri)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tr-TR" sz="2700" dirty="0" smtClean="0">
                <a:latin typeface="+mn-lt"/>
              </a:rPr>
              <a:t>Asimetrik </a:t>
            </a:r>
            <a:r>
              <a:rPr lang="tr-TR" sz="2700" dirty="0">
                <a:latin typeface="+mn-lt"/>
              </a:rPr>
              <a:t>(Açık Anahtarlı) </a:t>
            </a:r>
            <a:r>
              <a:rPr lang="tr-TR" sz="2700" dirty="0" smtClean="0">
                <a:latin typeface="+mn-lt"/>
              </a:rPr>
              <a:t>Şifreleme Algoritmaları</a:t>
            </a:r>
            <a:r>
              <a:rPr lang="tr-TR" sz="2800" dirty="0">
                <a:latin typeface="+mn-lt"/>
              </a:rPr>
              <a:t>	</a:t>
            </a:r>
            <a:r>
              <a:rPr lang="tr-TR" sz="2800" dirty="0" smtClean="0">
                <a:latin typeface="+mn-lt"/>
              </a:rPr>
              <a:t>(Açık </a:t>
            </a:r>
            <a:r>
              <a:rPr lang="tr-TR" sz="2800" dirty="0">
                <a:latin typeface="+mn-lt"/>
              </a:rPr>
              <a:t>anahtar kriptolama sistemleri)</a:t>
            </a:r>
            <a:endParaRPr lang="en-US" sz="2800" dirty="0">
              <a:latin typeface="+mn-l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tr-TR" sz="2800" dirty="0" smtClean="0"/>
              <a:t>Simetrik şifreleme algoritmaları, şifreleme ve açma işlemleri için </a:t>
            </a:r>
            <a:r>
              <a:rPr lang="tr-TR" sz="2800" u="sng" dirty="0" smtClean="0"/>
              <a:t>aynı anahtarı</a:t>
            </a:r>
            <a:r>
              <a:rPr lang="tr-TR" sz="2800" dirty="0" smtClean="0"/>
              <a:t> kullanır. 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tr-TR" sz="2800" dirty="0" smtClean="0"/>
              <a:t>Gizli veri alışverişi yapacak kişi veya uygulamalar simetrik anahtarı kendi aralarında, emniyetli bir şekilde, değiştirmelidir.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tr-TR" sz="2800" dirty="0" smtClean="0"/>
              <a:t>Simetrik şifreleme algoritmasıyla şifrelenmiş bir verinin güvenliği, şifreleme işleminde kullanılmış olan anahtarın gizliliği ile doğrudan ilişkilidir.</a:t>
            </a:r>
            <a:endParaRPr lang="tr-TR" sz="280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1AEFD8-4556-4BF4-888C-B223A7D881B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272332" cy="914400"/>
          </a:xfrm>
        </p:spPr>
        <p:txBody>
          <a:bodyPr/>
          <a:lstStyle/>
          <a:p>
            <a:r>
              <a:rPr lang="tr-TR" sz="3800" b="1" dirty="0"/>
              <a:t>Simetrik (Gizli Anahtarlı) </a:t>
            </a:r>
            <a:r>
              <a:rPr lang="tr-TR" sz="3800" b="1" dirty="0" smtClean="0"/>
              <a:t>Şifreleme</a:t>
            </a:r>
            <a:endParaRPr lang="tr-TR" sz="3800" b="1" dirty="0"/>
          </a:p>
        </p:txBody>
      </p:sp>
    </p:spTree>
    <p:extLst>
      <p:ext uri="{BB962C8B-B14F-4D97-AF65-F5344CB8AC3E}">
        <p14:creationId xmlns:p14="http://schemas.microsoft.com/office/powerpoint/2010/main" val="2114989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195263" y="228600"/>
            <a:ext cx="8193161" cy="914400"/>
          </a:xfrm>
        </p:spPr>
        <p:txBody>
          <a:bodyPr/>
          <a:lstStyle/>
          <a:p>
            <a:r>
              <a:rPr lang="tr-TR" sz="3800" b="1" dirty="0" smtClean="0"/>
              <a:t>Simetrik (</a:t>
            </a:r>
            <a:r>
              <a:rPr lang="tr-TR" sz="3800" b="1" dirty="0" smtClean="0"/>
              <a:t>Gizli Anahtarlı) </a:t>
            </a:r>
            <a:r>
              <a:rPr lang="tr-TR" sz="3800" b="1" dirty="0" smtClean="0"/>
              <a:t>Sistemler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15164F-753F-4455-9F29-9207ACF43C88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6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AF64E825-B1CD-4D30-BACB-75164BA230DA}" type="slidenum">
              <a:rPr lang="en-US" sz="1400">
                <a:cs typeface="+mn-cs"/>
              </a:rPr>
              <a:pPr algn="r">
                <a:defRPr/>
              </a:pPr>
              <a:t>29</a:t>
            </a:fld>
            <a:endParaRPr lang="en-US" sz="1400">
              <a:cs typeface="+mn-cs"/>
            </a:endParaRP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608" y="1396983"/>
            <a:ext cx="7031892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1187624" y="4869160"/>
            <a:ext cx="18002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bg1"/>
                </a:solidFill>
              </a:rPr>
              <a:t>A5/1 (GSM),</a:t>
            </a:r>
          </a:p>
          <a:p>
            <a:r>
              <a:rPr lang="tr-TR" sz="2000" dirty="0">
                <a:solidFill>
                  <a:schemeClr val="bg1"/>
                </a:solidFill>
              </a:rPr>
              <a:t>RC4 (WEP),</a:t>
            </a:r>
          </a:p>
          <a:p>
            <a:r>
              <a:rPr lang="tr-TR" sz="2000" dirty="0">
                <a:solidFill>
                  <a:schemeClr val="bg1"/>
                </a:solidFill>
              </a:rPr>
              <a:t>E0(Bluetooth)</a:t>
            </a: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5940425" y="1844675"/>
            <a:ext cx="237599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bg1"/>
                </a:solidFill>
              </a:rPr>
              <a:t>DES, AES, IDEA,</a:t>
            </a:r>
          </a:p>
          <a:p>
            <a:r>
              <a:rPr lang="tr-TR" sz="2000" dirty="0">
                <a:solidFill>
                  <a:schemeClr val="bg1"/>
                </a:solidFill>
              </a:rPr>
              <a:t>KASUMI, SAFER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dirty="0" smtClean="0"/>
              <a:t>Günümüzde </a:t>
            </a:r>
            <a:r>
              <a:rPr lang="tr-TR" sz="4000" dirty="0" err="1"/>
              <a:t>K</a:t>
            </a:r>
            <a:r>
              <a:rPr lang="tr-TR" sz="4000" dirty="0" err="1" smtClean="0"/>
              <a:t>riptografik</a:t>
            </a:r>
            <a:r>
              <a:rPr lang="tr-TR" sz="4000" dirty="0" smtClean="0"/>
              <a:t> Sistemler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tr-TR" sz="2400" dirty="0" smtClean="0"/>
              <a:t>Bugün, </a:t>
            </a:r>
            <a:r>
              <a:rPr lang="tr-TR" sz="2400" dirty="0" err="1" smtClean="0"/>
              <a:t>kriptografi</a:t>
            </a:r>
            <a:r>
              <a:rPr lang="tr-TR" sz="2400" dirty="0" smtClean="0"/>
              <a:t> çok geniş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tr-TR" sz="2400" dirty="0" smtClean="0"/>
              <a:t>uygulama alanlarına dahil olarak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tr-TR" sz="2400" dirty="0" smtClean="0"/>
              <a:t>günlük hayatın önemli bir parçası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tr-TR" sz="2400" dirty="0" smtClean="0"/>
              <a:t>olmuştur:</a:t>
            </a:r>
          </a:p>
          <a:p>
            <a:pPr>
              <a:lnSpc>
                <a:spcPct val="90000"/>
              </a:lnSpc>
            </a:pPr>
            <a:r>
              <a:rPr lang="tr-TR" sz="2400" dirty="0" smtClean="0"/>
              <a:t>sim kartlar,</a:t>
            </a:r>
          </a:p>
          <a:p>
            <a:pPr>
              <a:lnSpc>
                <a:spcPct val="90000"/>
              </a:lnSpc>
            </a:pPr>
            <a:r>
              <a:rPr lang="tr-TR" sz="2400" dirty="0" smtClean="0"/>
              <a:t>cep telefonları,</a:t>
            </a:r>
          </a:p>
          <a:p>
            <a:pPr>
              <a:lnSpc>
                <a:spcPct val="90000"/>
              </a:lnSpc>
            </a:pPr>
            <a:r>
              <a:rPr lang="tr-TR" sz="2400" dirty="0" smtClean="0"/>
              <a:t>uzaktan kumandalar,</a:t>
            </a:r>
          </a:p>
          <a:p>
            <a:pPr>
              <a:lnSpc>
                <a:spcPct val="90000"/>
              </a:lnSpc>
            </a:pPr>
            <a:r>
              <a:rPr lang="tr-TR" sz="2400" dirty="0" smtClean="0"/>
              <a:t>online bankacılık,</a:t>
            </a:r>
          </a:p>
          <a:p>
            <a:pPr>
              <a:lnSpc>
                <a:spcPct val="90000"/>
              </a:lnSpc>
            </a:pPr>
            <a:r>
              <a:rPr lang="tr-TR" sz="2400" dirty="0" smtClean="0"/>
              <a:t>online alışveriş,</a:t>
            </a:r>
          </a:p>
          <a:p>
            <a:pPr>
              <a:lnSpc>
                <a:spcPct val="90000"/>
              </a:lnSpc>
            </a:pPr>
            <a:r>
              <a:rPr lang="tr-TR" sz="2400" dirty="0" smtClean="0"/>
              <a:t>uydu alıcıları vs.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0FF2DA-79A1-4198-8CBA-1297B3F02782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12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7072E3C4-7E4D-48EF-AAFA-CEF9A4BEF824}" type="slidenum">
              <a:rPr lang="en-US" sz="1400">
                <a:cs typeface="+mn-cs"/>
              </a:rPr>
              <a:pPr algn="r">
                <a:defRPr/>
              </a:pPr>
              <a:t>3</a:t>
            </a:fld>
            <a:endParaRPr lang="en-US" sz="1400">
              <a:cs typeface="+mn-cs"/>
            </a:endParaRPr>
          </a:p>
        </p:txBody>
      </p:sp>
      <p:pic>
        <p:nvPicPr>
          <p:cNvPr id="2048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3" y="4581525"/>
            <a:ext cx="1509712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endParaRPr lang="tr-TR" sz="3200"/>
          </a:p>
        </p:txBody>
      </p:sp>
      <p:pic>
        <p:nvPicPr>
          <p:cNvPr id="2048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11675" y="4610100"/>
            <a:ext cx="1509713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8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4508500"/>
            <a:ext cx="2641600" cy="160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9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8263" y="2781300"/>
            <a:ext cx="1516062" cy="151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0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24525" y="1628775"/>
            <a:ext cx="1662113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1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59563" y="2636838"/>
            <a:ext cx="1916112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2" name="Picture 1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11638" y="3284538"/>
            <a:ext cx="1011237" cy="145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265169" cy="914400"/>
          </a:xfrm>
        </p:spPr>
        <p:txBody>
          <a:bodyPr/>
          <a:lstStyle/>
          <a:p>
            <a:r>
              <a:rPr lang="tr-TR" sz="3800" b="1" dirty="0"/>
              <a:t>Simetrik (Gizli Anahtarlı) </a:t>
            </a:r>
            <a:r>
              <a:rPr lang="tr-TR" sz="3800" b="1" dirty="0" smtClean="0"/>
              <a:t>Şifreleme</a:t>
            </a:r>
            <a:endParaRPr lang="tr-TR" sz="3800" b="1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FA3A6D-A38E-45F7-94CE-E40A2EA2B6F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6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504F5469-F46D-4BD8-B521-594C0EBE5F65}" type="slidenum">
              <a:rPr lang="en-US" sz="1400">
                <a:cs typeface="+mn-cs"/>
              </a:rPr>
              <a:pPr algn="r">
                <a:defRPr/>
              </a:pPr>
              <a:t>30</a:t>
            </a:fld>
            <a:endParaRPr lang="en-US" sz="1400">
              <a:cs typeface="+mn-cs"/>
            </a:endParaRPr>
          </a:p>
        </p:txBody>
      </p:sp>
      <p:sp>
        <p:nvSpPr>
          <p:cNvPr id="9224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05FF2AF9-140C-4698-B816-3DC7FE9C7DB1}" type="slidenum">
              <a:rPr lang="en-US" sz="1400"/>
              <a:pPr algn="r"/>
              <a:t>30</a:t>
            </a:fld>
            <a:endParaRPr lang="en-US" sz="1400"/>
          </a:p>
        </p:txBody>
      </p:sp>
      <p:pic>
        <p:nvPicPr>
          <p:cNvPr id="922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5790" y="1412776"/>
            <a:ext cx="7649219" cy="4668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DB43A6-E498-490B-9E5E-D244D050C596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5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AA68A104-121B-48CD-B721-30BA6EF4DE5D}" type="slidenum">
              <a:rPr lang="en-US" sz="1400">
                <a:cs typeface="+mn-cs"/>
              </a:rPr>
              <a:pPr algn="r">
                <a:defRPr/>
              </a:pPr>
              <a:t>31</a:t>
            </a:fld>
            <a:endParaRPr lang="en-US" sz="1400">
              <a:cs typeface="+mn-cs"/>
            </a:endParaRPr>
          </a:p>
        </p:txBody>
      </p:sp>
      <p:sp>
        <p:nvSpPr>
          <p:cNvPr id="10248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B85C17F-BB2C-4E86-8167-B8389AC7F895}" type="slidenum">
              <a:rPr lang="en-US" sz="1400"/>
              <a:pPr algn="r"/>
              <a:t>31</a:t>
            </a:fld>
            <a:endParaRPr lang="en-US" sz="1400"/>
          </a:p>
        </p:txBody>
      </p:sp>
      <p:pic>
        <p:nvPicPr>
          <p:cNvPr id="1024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552" y="1556792"/>
            <a:ext cx="8001835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11560" y="1628800"/>
            <a:ext cx="2880320" cy="453727"/>
          </a:xfrm>
        </p:spPr>
        <p:txBody>
          <a:bodyPr/>
          <a:lstStyle/>
          <a:p>
            <a:r>
              <a:rPr lang="tr-TR" dirty="0" smtClean="0"/>
              <a:t>Artılar</a:t>
            </a:r>
            <a:endParaRPr lang="tr-TR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7544" y="2204864"/>
            <a:ext cx="3240360" cy="3960440"/>
          </a:xfrm>
        </p:spPr>
        <p:txBody>
          <a:bodyPr/>
          <a:lstStyle/>
          <a:p>
            <a:pPr>
              <a:lnSpc>
                <a:spcPct val="120000"/>
              </a:lnSpc>
              <a:buFontTx/>
              <a:buChar char="•"/>
            </a:pPr>
            <a:r>
              <a:rPr lang="tr-TR" sz="1800" dirty="0" smtClean="0"/>
              <a:t>Şifreleme ve şifreyi çözme işlemleri hızlıdır, donanımla gerçekleştirilmesi kolaydır.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tr-TR" sz="1800" dirty="0" smtClean="0"/>
              <a:t>Taraflar arasındaki iletişimin gizliliği sağlanır.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tr-TR" sz="1800" dirty="0" smtClean="0"/>
              <a:t>Verinin bütünlüğü sağlanır. Şifreli metin çözülemedikçe orijinal metin değiştirilemeyecektir.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3707904" y="1628800"/>
            <a:ext cx="4761855" cy="453727"/>
          </a:xfrm>
        </p:spPr>
        <p:txBody>
          <a:bodyPr>
            <a:noAutofit/>
          </a:bodyPr>
          <a:lstStyle/>
          <a:p>
            <a:r>
              <a:rPr lang="tr-TR" dirty="0" smtClean="0"/>
              <a:t>Eksiler</a:t>
            </a:r>
            <a:endParaRPr lang="tr-TR" dirty="0"/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3635896" y="2204864"/>
            <a:ext cx="4896544" cy="3888432"/>
          </a:xfrm>
        </p:spPr>
        <p:txBody>
          <a:bodyPr/>
          <a:lstStyle/>
          <a:p>
            <a:pPr>
              <a:lnSpc>
                <a:spcPct val="120000"/>
              </a:lnSpc>
              <a:buFontTx/>
              <a:buChar char="•"/>
            </a:pPr>
            <a:r>
              <a:rPr lang="tr-TR" sz="1800" dirty="0" smtClean="0"/>
              <a:t>Anahtar saklamak zordur. (</a:t>
            </a:r>
            <a:r>
              <a:rPr lang="tr-TR" sz="1800" dirty="0" err="1" smtClean="0"/>
              <a:t>Key</a:t>
            </a:r>
            <a:r>
              <a:rPr lang="tr-TR" sz="1800" dirty="0" smtClean="0"/>
              <a:t> Storage Problem)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tr-TR" sz="1800" dirty="0" smtClean="0"/>
              <a:t>Güvenilir anahtar dağıtımı zordur. (</a:t>
            </a:r>
            <a:r>
              <a:rPr lang="tr-TR" sz="1800" dirty="0" err="1" smtClean="0"/>
              <a:t>Key</a:t>
            </a:r>
            <a:r>
              <a:rPr lang="tr-TR" sz="1800" dirty="0" smtClean="0"/>
              <a:t> Distribution Problem)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tr-TR" sz="1800" dirty="0" smtClean="0"/>
              <a:t>Kimlik doğrulama (</a:t>
            </a:r>
            <a:r>
              <a:rPr lang="tr-TR" sz="1800" dirty="0" err="1" smtClean="0"/>
              <a:t>authenticity</a:t>
            </a:r>
            <a:r>
              <a:rPr lang="tr-TR" sz="1800" dirty="0" smtClean="0"/>
              <a:t>) sağlamaz. Aynı anahtara sahip olan herhangi birisi tarafından veri şifrelenmiş olabilir.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tr-TR" sz="1800" dirty="0" smtClean="0"/>
              <a:t>Bütünlük sağlamaz. Ortadaki bir kişi tarafından veri değiştirilmiş olabilir.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tr-TR" sz="1800" dirty="0" smtClean="0"/>
              <a:t>Kimlik doğrulama ve bütünlük sağlamadığı için inkar </a:t>
            </a:r>
            <a:r>
              <a:rPr lang="tr-TR" sz="1800" dirty="0" err="1" smtClean="0"/>
              <a:t>edilememezlik</a:t>
            </a:r>
            <a:r>
              <a:rPr lang="tr-TR" sz="1800" dirty="0" smtClean="0"/>
              <a:t> sağlamaz.</a:t>
            </a:r>
            <a:endParaRPr lang="tr-TR" sz="180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1AEFD8-4556-4BF4-888C-B223A7D881B0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Başlık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5287" cy="914400"/>
          </a:xfrm>
        </p:spPr>
        <p:txBody>
          <a:bodyPr/>
          <a:lstStyle/>
          <a:p>
            <a:r>
              <a:rPr lang="tr-TR" sz="3800" b="1" dirty="0"/>
              <a:t>Simetrik Şifrelemenin Artıları ve </a:t>
            </a:r>
            <a:r>
              <a:rPr lang="tr-TR" sz="3800" b="1" dirty="0" smtClean="0"/>
              <a:t>Eksileri</a:t>
            </a:r>
            <a:endParaRPr lang="tr-TR" sz="3800" b="1" dirty="0"/>
          </a:p>
        </p:txBody>
      </p:sp>
    </p:spTree>
    <p:extLst>
      <p:ext uri="{BB962C8B-B14F-4D97-AF65-F5344CB8AC3E}">
        <p14:creationId xmlns:p14="http://schemas.microsoft.com/office/powerpoint/2010/main" val="1187660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sz="2800" dirty="0"/>
              <a:t>DES (Data </a:t>
            </a:r>
            <a:r>
              <a:rPr lang="tr-TR" sz="2800" dirty="0" err="1"/>
              <a:t>Encrytion</a:t>
            </a:r>
            <a:r>
              <a:rPr lang="tr-TR" sz="2800" dirty="0"/>
              <a:t> </a:t>
            </a:r>
            <a:r>
              <a:rPr lang="tr-TR" sz="2800" dirty="0" err="1"/>
              <a:t>Standard</a:t>
            </a:r>
            <a:r>
              <a:rPr lang="tr-TR" sz="2800" dirty="0"/>
              <a:t> – Veri Şifreleme </a:t>
            </a:r>
            <a:r>
              <a:rPr lang="tr-TR" sz="2800" dirty="0" smtClean="0"/>
              <a:t>Standardı</a:t>
            </a:r>
            <a:r>
              <a:rPr lang="tr-TR" sz="2800" dirty="0"/>
              <a:t>)</a:t>
            </a:r>
          </a:p>
          <a:p>
            <a:pPr algn="just"/>
            <a:r>
              <a:rPr lang="tr-TR" sz="2800" dirty="0"/>
              <a:t>AES(Advanced </a:t>
            </a:r>
            <a:r>
              <a:rPr lang="tr-TR" sz="2800" dirty="0" err="1"/>
              <a:t>Encrytion</a:t>
            </a:r>
            <a:r>
              <a:rPr lang="tr-TR" sz="2800" dirty="0"/>
              <a:t> </a:t>
            </a:r>
            <a:r>
              <a:rPr lang="tr-TR" sz="2800" dirty="0" err="1"/>
              <a:t>Standard</a:t>
            </a:r>
            <a:r>
              <a:rPr lang="tr-TR" sz="2800" dirty="0"/>
              <a:t> –</a:t>
            </a:r>
            <a:r>
              <a:rPr lang="tr-TR" sz="2800" dirty="0" smtClean="0"/>
              <a:t> </a:t>
            </a:r>
            <a:r>
              <a:rPr lang="tr-TR" sz="2800" dirty="0"/>
              <a:t>Gelişmiş Şifreleme Standardı)</a:t>
            </a:r>
          </a:p>
          <a:p>
            <a:pPr algn="just"/>
            <a:r>
              <a:rPr lang="tr-TR" sz="2800" dirty="0" err="1"/>
              <a:t>Blowfish</a:t>
            </a:r>
            <a:endParaRPr lang="tr-TR" sz="2800" dirty="0"/>
          </a:p>
          <a:p>
            <a:pPr algn="just"/>
            <a:r>
              <a:rPr lang="tr-TR" sz="2800" dirty="0"/>
              <a:t>RC5</a:t>
            </a:r>
          </a:p>
          <a:p>
            <a:pPr algn="just"/>
            <a:r>
              <a:rPr lang="tr-TR" sz="2800" dirty="0" smtClean="0"/>
              <a:t>RC2</a:t>
            </a:r>
            <a:endParaRPr lang="en-US" sz="280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1AEFD8-4556-4BF4-888C-B223A7D881B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7" name="Başlık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337177" cy="914400"/>
          </a:xfrm>
        </p:spPr>
        <p:txBody>
          <a:bodyPr/>
          <a:lstStyle/>
          <a:p>
            <a:r>
              <a:rPr lang="tr-TR" sz="4000" b="1" dirty="0"/>
              <a:t> Simetrik Şifreleme </a:t>
            </a:r>
            <a:r>
              <a:rPr lang="tr-TR" sz="4000" b="1" dirty="0" smtClean="0"/>
              <a:t>Algoritmaları</a:t>
            </a:r>
            <a:endParaRPr lang="tr-TR" sz="4000" b="1" dirty="0"/>
          </a:p>
        </p:txBody>
      </p:sp>
    </p:spTree>
    <p:extLst>
      <p:ext uri="{BB962C8B-B14F-4D97-AF65-F5344CB8AC3E}">
        <p14:creationId xmlns:p14="http://schemas.microsoft.com/office/powerpoint/2010/main" val="1621016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A037A6-53F7-40F6-9514-B1A7725D5A48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55F5B8B5-63F5-44C3-9832-3FB068C168FB}" type="slidenum">
              <a:rPr lang="en-US" sz="1400">
                <a:cs typeface="+mn-cs"/>
              </a:rPr>
              <a:pPr algn="r">
                <a:defRPr/>
              </a:pPr>
              <a:t>34</a:t>
            </a:fld>
            <a:endParaRPr lang="en-US" sz="1400">
              <a:cs typeface="+mn-cs"/>
            </a:endParaRPr>
          </a:p>
        </p:txBody>
      </p:sp>
      <p:sp>
        <p:nvSpPr>
          <p:cNvPr id="17416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9D7BFC9A-4CF4-4E4F-AAA1-D01B03743468}" type="slidenum">
              <a:rPr lang="en-US" sz="1400"/>
              <a:pPr algn="r"/>
              <a:t>34</a:t>
            </a:fld>
            <a:endParaRPr lang="en-US" sz="1400"/>
          </a:p>
        </p:txBody>
      </p:sp>
      <p:sp>
        <p:nvSpPr>
          <p:cNvPr id="17418" name="Text Box 4"/>
          <p:cNvSpPr txBox="1">
            <a:spLocks noChangeArrowheads="1"/>
          </p:cNvSpPr>
          <p:nvPr/>
        </p:nvSpPr>
        <p:spPr bwMode="auto">
          <a:xfrm>
            <a:off x="417507" y="1340768"/>
            <a:ext cx="6696744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tr-TR" sz="2800" dirty="0" smtClean="0">
                <a:latin typeface="+mn-lt"/>
              </a:rPr>
              <a:t>Sezar Şifresi (M.O. 100-44)</a:t>
            </a:r>
          </a:p>
          <a:p>
            <a:endParaRPr lang="tr-TR" sz="2800" dirty="0" smtClean="0">
              <a:latin typeface="+mn-lt"/>
            </a:endParaRPr>
          </a:p>
          <a:p>
            <a:pPr lvl="1"/>
            <a:r>
              <a:rPr lang="tr-TR" sz="2800" dirty="0" smtClean="0">
                <a:latin typeface="+mn-lt"/>
              </a:rPr>
              <a:t>•  Harflerin alfabede K =3 konum</a:t>
            </a:r>
            <a:r>
              <a:rPr lang="tr-TR" sz="2800" dirty="0" smtClean="0">
                <a:latin typeface="+mn-lt"/>
              </a:rPr>
              <a:t> </a:t>
            </a:r>
            <a:r>
              <a:rPr lang="tr-TR" sz="2800" dirty="0" smtClean="0">
                <a:latin typeface="+mn-lt"/>
              </a:rPr>
              <a:t>sonrasındaki karşılığı ile değiştirir</a:t>
            </a:r>
          </a:p>
          <a:p>
            <a:pPr lvl="1"/>
            <a:r>
              <a:rPr lang="tr-TR" sz="2800" dirty="0" smtClean="0">
                <a:latin typeface="+mn-lt"/>
              </a:rPr>
              <a:t>•  C = P+ K (</a:t>
            </a:r>
            <a:r>
              <a:rPr lang="tr-TR" sz="2800" dirty="0" err="1" smtClean="0">
                <a:latin typeface="+mn-lt"/>
              </a:rPr>
              <a:t>mod</a:t>
            </a:r>
            <a:r>
              <a:rPr lang="tr-TR" sz="2800" dirty="0" smtClean="0">
                <a:latin typeface="+mn-lt"/>
              </a:rPr>
              <a:t> 26)</a:t>
            </a:r>
          </a:p>
          <a:p>
            <a:pPr lvl="1"/>
            <a:r>
              <a:rPr lang="tr-TR" sz="2800" dirty="0" smtClean="0">
                <a:latin typeface="+mn-lt"/>
              </a:rPr>
              <a:t>•  MERHABA = PHUKDED</a:t>
            </a:r>
          </a:p>
          <a:p>
            <a:pPr lvl="1"/>
            <a:r>
              <a:rPr lang="tr-TR" sz="2800" dirty="0" smtClean="0">
                <a:latin typeface="+mn-lt"/>
              </a:rPr>
              <a:t>•  </a:t>
            </a:r>
            <a:r>
              <a:rPr lang="tr-TR" sz="2800" dirty="0" err="1" smtClean="0">
                <a:latin typeface="+mn-lt"/>
              </a:rPr>
              <a:t>Kriptanalizi</a:t>
            </a:r>
            <a:r>
              <a:rPr lang="tr-TR" sz="2800" dirty="0" smtClean="0">
                <a:latin typeface="+mn-lt"/>
              </a:rPr>
              <a:t> istatistiksel analizle </a:t>
            </a:r>
          </a:p>
          <a:p>
            <a:pPr lvl="1"/>
            <a:r>
              <a:rPr lang="tr-TR" sz="2800" dirty="0">
                <a:latin typeface="+mn-lt"/>
              </a:rPr>
              <a:t>k</a:t>
            </a:r>
            <a:r>
              <a:rPr lang="tr-TR" sz="2800" dirty="0" smtClean="0">
                <a:latin typeface="+mn-lt"/>
              </a:rPr>
              <a:t>olayca</a:t>
            </a:r>
            <a:r>
              <a:rPr lang="tr-TR" sz="2800" dirty="0" smtClean="0">
                <a:latin typeface="+mn-lt"/>
              </a:rPr>
              <a:t> </a:t>
            </a:r>
            <a:r>
              <a:rPr lang="tr-TR" sz="2800" dirty="0" smtClean="0">
                <a:latin typeface="+mn-lt"/>
              </a:rPr>
              <a:t>yapılmaktadır.</a:t>
            </a:r>
          </a:p>
          <a:p>
            <a:pPr>
              <a:lnSpc>
                <a:spcPct val="200000"/>
              </a:lnSpc>
            </a:pPr>
            <a:r>
              <a:rPr lang="tr-TR" sz="2800" b="1" dirty="0" err="1" smtClean="0">
                <a:latin typeface="+mn-lt"/>
              </a:rPr>
              <a:t>abcdefghijklmnopqrstuvwxyz</a:t>
            </a:r>
            <a:endParaRPr lang="tr-TR" sz="2800" b="1" dirty="0" smtClean="0">
              <a:latin typeface="+mn-lt"/>
            </a:endParaRPr>
          </a:p>
          <a:p>
            <a:r>
              <a:rPr lang="tr-TR" sz="2800" b="1" dirty="0" smtClean="0">
                <a:latin typeface="+mn-lt"/>
              </a:rPr>
              <a:t>DEFGHIJKLMNOPQRSTUVWXYZABC</a:t>
            </a:r>
            <a:endParaRPr lang="tr-TR" sz="2800" b="1" dirty="0">
              <a:latin typeface="+mn-lt"/>
            </a:endParaRPr>
          </a:p>
        </p:txBody>
      </p:sp>
      <p:pic>
        <p:nvPicPr>
          <p:cNvPr id="17419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45263" y="1484783"/>
            <a:ext cx="2141537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 err="1"/>
              <a:t>Caesar</a:t>
            </a:r>
            <a:r>
              <a:rPr lang="tr-TR" sz="4000" b="1" dirty="0"/>
              <a:t> </a:t>
            </a:r>
            <a:r>
              <a:rPr lang="tr-TR" sz="4000" b="1" dirty="0" err="1"/>
              <a:t>Cipher</a:t>
            </a:r>
            <a:r>
              <a:rPr lang="tr-TR" sz="4000" b="1" dirty="0"/>
              <a:t>(Şifreleme</a:t>
            </a:r>
            <a:r>
              <a:rPr lang="tr-TR" sz="4000" b="1" dirty="0" smtClean="0"/>
              <a:t>)</a:t>
            </a:r>
            <a:endParaRPr lang="tr-TR" sz="4000" b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 err="1"/>
              <a:t>Caesar</a:t>
            </a:r>
            <a:r>
              <a:rPr lang="tr-TR" sz="4000" b="1" dirty="0"/>
              <a:t> </a:t>
            </a:r>
            <a:r>
              <a:rPr lang="tr-TR" sz="4000" b="1" dirty="0" err="1"/>
              <a:t>Cipher</a:t>
            </a:r>
            <a:r>
              <a:rPr lang="tr-TR" sz="4000" b="1" dirty="0"/>
              <a:t>(Şifreleme</a:t>
            </a:r>
            <a:r>
              <a:rPr lang="tr-TR" sz="4000" b="1" dirty="0" smtClean="0"/>
              <a:t>)</a:t>
            </a:r>
            <a:endParaRPr lang="tr-TR" sz="4000" b="1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88502-4C68-4393-8B88-AB412ECCA86B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10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C377D4B3-B5D9-4C41-8703-356E43BB6D13}" type="slidenum">
              <a:rPr lang="en-US" sz="1400">
                <a:cs typeface="+mn-cs"/>
              </a:rPr>
              <a:pPr algn="r">
                <a:defRPr/>
              </a:pPr>
              <a:t>35</a:t>
            </a:fld>
            <a:endParaRPr lang="en-US" sz="1400">
              <a:cs typeface="+mn-cs"/>
            </a:endParaRPr>
          </a:p>
        </p:txBody>
      </p:sp>
      <p:sp>
        <p:nvSpPr>
          <p:cNvPr id="18448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56E9306-3135-467F-A761-534B19DCB148}" type="slidenum">
              <a:rPr lang="en-US" sz="1400"/>
              <a:pPr algn="r"/>
              <a:t>35</a:t>
            </a:fld>
            <a:endParaRPr lang="en-US" sz="1400"/>
          </a:p>
        </p:txBody>
      </p:sp>
      <p:graphicFrame>
        <p:nvGraphicFramePr>
          <p:cNvPr id="18444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8575002"/>
              </p:ext>
            </p:extLst>
          </p:nvPr>
        </p:nvGraphicFramePr>
        <p:xfrm>
          <a:off x="4432300" y="2408486"/>
          <a:ext cx="3600450" cy="239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8" name="WordArt 2.0" r:id="rId3" imgW="141865350" imgH="94583250" progId="">
                  <p:embed/>
                </p:oleObj>
              </mc:Choice>
              <mc:Fallback>
                <p:oleObj name="WordArt 2.0" r:id="rId3" imgW="141865350" imgH="94583250" progId="">
                  <p:embed/>
                  <p:pic>
                    <p:nvPicPr>
                      <p:cNvPr id="0" name="Picture 1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00" y="2408486"/>
                        <a:ext cx="3600450" cy="2398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5" name="Objec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0702140"/>
              </p:ext>
            </p:extLst>
          </p:nvPr>
        </p:nvGraphicFramePr>
        <p:xfrm>
          <a:off x="3490441" y="1760786"/>
          <a:ext cx="5545138" cy="3694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9" name="WordArt 2.0" r:id="rId5" imgW="141551025" imgH="94373700" progId="">
                  <p:embed/>
                </p:oleObj>
              </mc:Choice>
              <mc:Fallback>
                <p:oleObj name="WordArt 2.0" r:id="rId5" imgW="141551025" imgH="94373700" progId="">
                  <p:embed/>
                  <p:pic>
                    <p:nvPicPr>
                      <p:cNvPr id="0" name="Picture 1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0441" y="1760786"/>
                        <a:ext cx="5545138" cy="3694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9" name="Oval 5"/>
          <p:cNvSpPr>
            <a:spLocks noChangeArrowheads="1"/>
          </p:cNvSpPr>
          <p:nvPr/>
        </p:nvSpPr>
        <p:spPr bwMode="auto">
          <a:xfrm>
            <a:off x="4935860" y="2257687"/>
            <a:ext cx="2654300" cy="2654300"/>
          </a:xfrm>
          <a:prstGeom prst="ellipse">
            <a:avLst/>
          </a:prstGeom>
          <a:noFill/>
          <a:ln w="12700">
            <a:solidFill>
              <a:schemeClr val="bg2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18450" name="Oval 6"/>
          <p:cNvSpPr>
            <a:spLocks noChangeArrowheads="1"/>
          </p:cNvSpPr>
          <p:nvPr/>
        </p:nvSpPr>
        <p:spPr bwMode="auto">
          <a:xfrm>
            <a:off x="4211960" y="1556792"/>
            <a:ext cx="4102100" cy="4102100"/>
          </a:xfrm>
          <a:prstGeom prst="ellips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18452" name="Text Box 8"/>
          <p:cNvSpPr txBox="1">
            <a:spLocks noChangeArrowheads="1"/>
          </p:cNvSpPr>
          <p:nvPr/>
        </p:nvSpPr>
        <p:spPr bwMode="auto">
          <a:xfrm>
            <a:off x="594924" y="2852936"/>
            <a:ext cx="3114675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sz="2600" dirty="0"/>
              <a:t>K=3</a:t>
            </a:r>
          </a:p>
          <a:p>
            <a:r>
              <a:rPr lang="tr-TR" sz="2600" dirty="0"/>
              <a:t>Dış Taraf=</a:t>
            </a:r>
            <a:r>
              <a:rPr lang="tr-TR" sz="2600" dirty="0" err="1"/>
              <a:t>plaintext</a:t>
            </a:r>
            <a:endParaRPr lang="tr-TR" sz="2600" dirty="0"/>
          </a:p>
          <a:p>
            <a:r>
              <a:rPr lang="tr-TR" sz="2600" dirty="0"/>
              <a:t>İç   Taraf=</a:t>
            </a:r>
            <a:r>
              <a:rPr lang="tr-TR" sz="2600" dirty="0" err="1"/>
              <a:t>ciphertext</a:t>
            </a:r>
            <a:endParaRPr lang="en-US" sz="26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 smtClean="0"/>
              <a:t>Klasik </a:t>
            </a:r>
            <a:r>
              <a:rPr lang="tr-TR" sz="4000" b="1" dirty="0" err="1" smtClean="0"/>
              <a:t>Kriptografik</a:t>
            </a:r>
            <a:r>
              <a:rPr lang="tr-TR" sz="4000" b="1" dirty="0" smtClean="0"/>
              <a:t> Sistemler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061048"/>
          </a:xfrm>
        </p:spPr>
        <p:txBody>
          <a:bodyPr/>
          <a:lstStyle/>
          <a:p>
            <a:pPr algn="just">
              <a:buFontTx/>
              <a:buNone/>
            </a:pPr>
            <a:r>
              <a:rPr lang="tr-TR" sz="2800" dirty="0" err="1" smtClean="0"/>
              <a:t>Enigma</a:t>
            </a:r>
            <a:r>
              <a:rPr lang="tr-TR" sz="2800" dirty="0" smtClean="0"/>
              <a:t> </a:t>
            </a:r>
            <a:r>
              <a:rPr lang="tr-TR" sz="2800" dirty="0" smtClean="0"/>
              <a:t>1923 (Arthur Scherbius,1878-1929)</a:t>
            </a:r>
          </a:p>
          <a:p>
            <a:pPr algn="just"/>
            <a:r>
              <a:rPr lang="tr-TR" sz="2800" dirty="0" smtClean="0"/>
              <a:t>Dönen </a:t>
            </a:r>
            <a:r>
              <a:rPr lang="tr-TR" sz="2800" dirty="0" smtClean="0"/>
              <a:t>silindir ile acık metnin her harfi yeni bir </a:t>
            </a:r>
            <a:r>
              <a:rPr lang="tr-TR" sz="2800" dirty="0" err="1" smtClean="0"/>
              <a:t>permutasyonla</a:t>
            </a:r>
            <a:r>
              <a:rPr lang="tr-TR" sz="2800" dirty="0" smtClean="0"/>
              <a:t> şifrelenir</a:t>
            </a:r>
            <a:r>
              <a:rPr lang="tr-TR" sz="2800" dirty="0" smtClean="0"/>
              <a:t>.</a:t>
            </a:r>
            <a:endParaRPr lang="tr-TR" sz="2800" dirty="0" smtClean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0688E3-DFA7-409D-9D55-5EE7354C55DB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6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A12A6CF2-8F21-41C3-AFF0-4F8DA5B43BD0}" type="slidenum">
              <a:rPr lang="en-US" sz="1400">
                <a:cs typeface="+mn-cs"/>
              </a:rPr>
              <a:pPr algn="r">
                <a:defRPr/>
              </a:pPr>
              <a:t>36</a:t>
            </a:fld>
            <a:endParaRPr lang="en-US" sz="1400">
              <a:cs typeface="+mn-cs"/>
            </a:endParaRPr>
          </a:p>
        </p:txBody>
      </p:sp>
      <p:pic>
        <p:nvPicPr>
          <p:cNvPr id="6656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8163" y="3573016"/>
            <a:ext cx="3313112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8181" y="3573016"/>
            <a:ext cx="2988428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b="1" dirty="0"/>
              <a:t>Klasik </a:t>
            </a:r>
            <a:r>
              <a:rPr lang="tr-TR" sz="4400" b="1" dirty="0" err="1"/>
              <a:t>Kriptografik</a:t>
            </a:r>
            <a:r>
              <a:rPr lang="tr-TR" sz="4400" b="1" dirty="0"/>
              <a:t> Sistemler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sz="2800" dirty="0"/>
              <a:t>2.Dünya Savaşında 200.000’den fazla sayıda </a:t>
            </a:r>
            <a:r>
              <a:rPr lang="tr-TR" sz="2800" dirty="0" err="1"/>
              <a:t>Enigma</a:t>
            </a:r>
            <a:r>
              <a:rPr lang="tr-TR" sz="2800" dirty="0"/>
              <a:t> makinesi üretilmiştir.</a:t>
            </a:r>
          </a:p>
          <a:p>
            <a:pPr algn="just"/>
            <a:r>
              <a:rPr lang="tr-TR" sz="2800" dirty="0" err="1" smtClean="0"/>
              <a:t>Kriptanalizine</a:t>
            </a:r>
            <a:r>
              <a:rPr lang="tr-TR" sz="2800" dirty="0" smtClean="0"/>
              <a:t> </a:t>
            </a:r>
            <a:r>
              <a:rPr lang="tr-TR" sz="2800" dirty="0"/>
              <a:t>Polonyalılar önderlik etmiştir</a:t>
            </a:r>
          </a:p>
          <a:p>
            <a:pPr algn="just"/>
            <a:r>
              <a:rPr lang="tr-TR" sz="2800" dirty="0"/>
              <a:t>Daha sonra, İngiltere’de yaklaşık 7000 kişinin çabaları sonucu, </a:t>
            </a:r>
            <a:r>
              <a:rPr lang="tr-TR" sz="2800" dirty="0" err="1"/>
              <a:t>Enigma</a:t>
            </a:r>
            <a:r>
              <a:rPr lang="tr-TR" sz="2800" dirty="0"/>
              <a:t> ile şifrelenen metinler çözülmüştür.</a:t>
            </a:r>
          </a:p>
          <a:p>
            <a:pPr algn="just"/>
            <a:r>
              <a:rPr lang="tr-TR" sz="2800" dirty="0"/>
              <a:t>Çözülmesi savaşın bitmesinde önemli rol </a:t>
            </a:r>
            <a:r>
              <a:rPr lang="tr-TR" sz="2800" dirty="0" smtClean="0"/>
              <a:t>oynamıştır.</a:t>
            </a:r>
            <a:endParaRPr lang="tr-TR" sz="2800" dirty="0"/>
          </a:p>
          <a:p>
            <a:endParaRPr lang="tr-TR" sz="280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1AEFD8-4556-4BF4-888C-B223A7D881B0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18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20000"/>
              </a:lnSpc>
              <a:buNone/>
            </a:pPr>
            <a:r>
              <a:rPr lang="tr-TR" sz="2800" dirty="0"/>
              <a:t>1976 yılında </a:t>
            </a:r>
            <a:r>
              <a:rPr lang="tr-TR" sz="2800" dirty="0" err="1"/>
              <a:t>Diffie</a:t>
            </a:r>
            <a:r>
              <a:rPr lang="tr-TR" sz="2800" dirty="0"/>
              <a:t> ve </a:t>
            </a:r>
            <a:r>
              <a:rPr lang="tr-TR" sz="2800" dirty="0" err="1"/>
              <a:t>Hellman</a:t>
            </a:r>
            <a:endParaRPr lang="tr-TR" sz="2800" dirty="0"/>
          </a:p>
          <a:p>
            <a:pPr algn="just">
              <a:lnSpc>
                <a:spcPct val="120000"/>
              </a:lnSpc>
            </a:pPr>
            <a:r>
              <a:rPr lang="tr-TR" sz="2800" dirty="0"/>
              <a:t>Simetrik </a:t>
            </a:r>
            <a:r>
              <a:rPr lang="tr-TR" sz="2800" dirty="0" err="1"/>
              <a:t>Kriptografi’deki</a:t>
            </a:r>
            <a:r>
              <a:rPr lang="tr-TR" sz="2800" dirty="0"/>
              <a:t> anahtar dağıtımı sorununa çözüm</a:t>
            </a:r>
          </a:p>
          <a:p>
            <a:pPr algn="just">
              <a:lnSpc>
                <a:spcPct val="120000"/>
              </a:lnSpc>
            </a:pPr>
            <a:r>
              <a:rPr lang="tr-TR" sz="2800" dirty="0"/>
              <a:t>Asimetrik şifrelemede, </a:t>
            </a:r>
            <a:r>
              <a:rPr lang="tr-TR" sz="2800" u="sng" dirty="0"/>
              <a:t>özel(</a:t>
            </a:r>
            <a:r>
              <a:rPr lang="tr-TR" sz="2800" u="sng" dirty="0" err="1"/>
              <a:t>private</a:t>
            </a:r>
            <a:r>
              <a:rPr lang="tr-TR" sz="2800" u="sng" dirty="0"/>
              <a:t>)</a:t>
            </a:r>
            <a:r>
              <a:rPr lang="tr-TR" sz="2800" dirty="0"/>
              <a:t> ve </a:t>
            </a:r>
            <a:r>
              <a:rPr lang="tr-TR" sz="2800" u="sng" dirty="0"/>
              <a:t>açık(</a:t>
            </a:r>
            <a:r>
              <a:rPr lang="tr-TR" sz="2800" u="sng" dirty="0" err="1"/>
              <a:t>public</a:t>
            </a:r>
            <a:r>
              <a:rPr lang="tr-TR" sz="2800" u="sng" dirty="0"/>
              <a:t>)</a:t>
            </a:r>
            <a:r>
              <a:rPr lang="tr-TR" sz="2800" dirty="0"/>
              <a:t> olmak üzere bir anahtar çifti vardır. Kişi kendi özel anahtarını gizli tutarken, açık anahtarını şifreli iletişim kuracağı kişilere iletir</a:t>
            </a:r>
            <a:r>
              <a:rPr lang="tr-TR" sz="2800" dirty="0" smtClean="0"/>
              <a:t>.</a:t>
            </a:r>
            <a:endParaRPr lang="tr-TR" sz="280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1AEFD8-4556-4BF4-888C-B223A7D881B0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625209" cy="914400"/>
          </a:xfrm>
        </p:spPr>
        <p:txBody>
          <a:bodyPr/>
          <a:lstStyle/>
          <a:p>
            <a:r>
              <a:rPr lang="tr-TR" sz="3800" b="1" dirty="0"/>
              <a:t>Asimetrik (Açık Anahtarlı) </a:t>
            </a:r>
            <a:r>
              <a:rPr lang="tr-TR" sz="3800" b="1" dirty="0" smtClean="0"/>
              <a:t>Şifreleme</a:t>
            </a:r>
            <a:endParaRPr lang="tr-TR" sz="3800" b="1" dirty="0"/>
          </a:p>
        </p:txBody>
      </p:sp>
    </p:spTree>
    <p:extLst>
      <p:ext uri="{BB962C8B-B14F-4D97-AF65-F5344CB8AC3E}">
        <p14:creationId xmlns:p14="http://schemas.microsoft.com/office/powerpoint/2010/main" val="3665093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800" dirty="0" smtClean="0"/>
              <a:t>Bu </a:t>
            </a:r>
            <a:r>
              <a:rPr lang="tr-TR" sz="2800" dirty="0"/>
              <a:t>anahtarlar birbirine matematiksel bir ilişkiyle bağlanmıştır fakat; anahtarlardan birini kullanarak diğerini elde etmek çok zor hatta </a:t>
            </a:r>
            <a:r>
              <a:rPr lang="tr-TR" sz="2800" dirty="0" smtClean="0"/>
              <a:t>imkansızdır.</a:t>
            </a:r>
          </a:p>
          <a:p>
            <a:r>
              <a:rPr lang="tr-TR" sz="2800" dirty="0" smtClean="0"/>
              <a:t>Anahtarlardan </a:t>
            </a:r>
            <a:r>
              <a:rPr lang="tr-TR" sz="2800" dirty="0"/>
              <a:t>açık olanıyla şifrelenen bir veri ancak bu açık anahtara karşılık gelen özel anahtarla açılabilir.</a:t>
            </a:r>
          </a:p>
          <a:p>
            <a:endParaRPr lang="tr-TR" sz="2800" dirty="0" smtClean="0"/>
          </a:p>
          <a:p>
            <a:endParaRPr lang="tr-TR" sz="2800" dirty="0" smtClean="0"/>
          </a:p>
          <a:p>
            <a:endParaRPr lang="tr-TR" sz="280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1AEFD8-4556-4BF4-888C-B223A7D881B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625209" cy="914400"/>
          </a:xfrm>
        </p:spPr>
        <p:txBody>
          <a:bodyPr/>
          <a:lstStyle/>
          <a:p>
            <a:r>
              <a:rPr lang="tr-TR" sz="3800" b="1" dirty="0"/>
              <a:t>Asimetrik (Açık Anahtarlı) </a:t>
            </a:r>
            <a:r>
              <a:rPr lang="tr-TR" sz="3800" b="1" dirty="0" smtClean="0"/>
              <a:t>Şifreleme</a:t>
            </a:r>
            <a:endParaRPr lang="tr-TR" sz="3800" b="1" dirty="0"/>
          </a:p>
        </p:txBody>
      </p:sp>
    </p:spTree>
    <p:extLst>
      <p:ext uri="{BB962C8B-B14F-4D97-AF65-F5344CB8AC3E}">
        <p14:creationId xmlns:p14="http://schemas.microsoft.com/office/powerpoint/2010/main" val="1979573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043608" y="1412776"/>
            <a:ext cx="7006233" cy="4658658"/>
          </a:xfrm>
        </p:spPr>
      </p:pic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BCE0E8-5346-441C-8914-90B45F05948F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3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C0E9AF00-91F9-4410-9C15-ACA04AD2185C}" type="slidenum">
              <a:rPr lang="en-US" sz="1400">
                <a:cs typeface="+mn-cs"/>
              </a:rPr>
              <a:pPr algn="r">
                <a:defRPr/>
              </a:pPr>
              <a:t>4</a:t>
            </a:fld>
            <a:endParaRPr lang="en-US" sz="1400"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260648"/>
            <a:ext cx="8661721" cy="914400"/>
          </a:xfrm>
        </p:spPr>
        <p:txBody>
          <a:bodyPr/>
          <a:lstStyle/>
          <a:p>
            <a:r>
              <a:rPr lang="tr-TR" sz="3700" b="1" dirty="0" smtClean="0"/>
              <a:t>Açık Anahtar </a:t>
            </a:r>
            <a:r>
              <a:rPr lang="tr-TR" sz="3700" b="1" dirty="0" smtClean="0"/>
              <a:t>Şifreleme Uygulamaları</a:t>
            </a:r>
            <a:endParaRPr lang="tr-TR" sz="3700" b="1" dirty="0" smtClean="0"/>
          </a:p>
        </p:txBody>
      </p:sp>
      <p:sp>
        <p:nvSpPr>
          <p:cNvPr id="69636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600200"/>
            <a:ext cx="8064896" cy="4419600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tr-TR" sz="2800" dirty="0" smtClean="0">
                <a:solidFill>
                  <a:srgbClr val="0000FF"/>
                </a:solidFill>
              </a:rPr>
              <a:t>Şifreleme / </a:t>
            </a:r>
            <a:r>
              <a:rPr lang="tr-TR" sz="2800" dirty="0" err="1" smtClean="0">
                <a:solidFill>
                  <a:srgbClr val="0000FF"/>
                </a:solidFill>
              </a:rPr>
              <a:t>Deşifreleme</a:t>
            </a:r>
            <a:r>
              <a:rPr lang="tr-TR" sz="2800" dirty="0">
                <a:solidFill>
                  <a:srgbClr val="0000FF"/>
                </a:solidFill>
              </a:rPr>
              <a:t> </a:t>
            </a:r>
            <a:r>
              <a:rPr lang="tr-TR" sz="2800" dirty="0" smtClean="0">
                <a:solidFill>
                  <a:srgbClr val="0000FF"/>
                </a:solidFill>
              </a:rPr>
              <a:t>(</a:t>
            </a:r>
            <a:r>
              <a:rPr lang="tr-TR" sz="2800" dirty="0" err="1" smtClean="0">
                <a:solidFill>
                  <a:srgbClr val="0000FF"/>
                </a:solidFill>
              </a:rPr>
              <a:t>Encryption</a:t>
            </a:r>
            <a:r>
              <a:rPr lang="tr-TR" sz="2800" dirty="0" smtClean="0">
                <a:solidFill>
                  <a:srgbClr val="0000FF"/>
                </a:solidFill>
              </a:rPr>
              <a:t>/</a:t>
            </a:r>
            <a:r>
              <a:rPr lang="tr-TR" sz="2800" dirty="0" err="1" smtClean="0">
                <a:solidFill>
                  <a:srgbClr val="0000FF"/>
                </a:solidFill>
              </a:rPr>
              <a:t>Decryption</a:t>
            </a:r>
            <a:r>
              <a:rPr lang="tr-TR" sz="2800" dirty="0" smtClean="0">
                <a:solidFill>
                  <a:srgbClr val="0000FF"/>
                </a:solidFill>
              </a:rPr>
              <a:t>) </a:t>
            </a:r>
            <a:r>
              <a:rPr lang="tr-TR" sz="2800" dirty="0" smtClean="0">
                <a:solidFill>
                  <a:srgbClr val="000000"/>
                </a:solidFill>
              </a:rPr>
              <a:t>– mesaj alıcının </a:t>
            </a:r>
            <a:r>
              <a:rPr lang="tr-TR" sz="2800" dirty="0" smtClean="0">
                <a:solidFill>
                  <a:srgbClr val="000000"/>
                </a:solidFill>
              </a:rPr>
              <a:t>açık anahtarı </a:t>
            </a:r>
            <a:r>
              <a:rPr lang="tr-TR" sz="2800" dirty="0" smtClean="0">
                <a:solidFill>
                  <a:srgbClr val="000000"/>
                </a:solidFill>
              </a:rPr>
              <a:t>ile şifrelenir</a:t>
            </a:r>
          </a:p>
          <a:p>
            <a:pPr algn="just">
              <a:lnSpc>
                <a:spcPct val="90000"/>
              </a:lnSpc>
            </a:pPr>
            <a:r>
              <a:rPr lang="tr-TR" sz="2800" dirty="0" smtClean="0">
                <a:solidFill>
                  <a:srgbClr val="0000FF"/>
                </a:solidFill>
              </a:rPr>
              <a:t>Dijital İmza (</a:t>
            </a:r>
            <a:r>
              <a:rPr lang="tr-TR" sz="2800" dirty="0" err="1" smtClean="0">
                <a:solidFill>
                  <a:srgbClr val="0000FF"/>
                </a:solidFill>
              </a:rPr>
              <a:t>Digital</a:t>
            </a:r>
            <a:r>
              <a:rPr lang="tr-TR" sz="2800" dirty="0" smtClean="0">
                <a:solidFill>
                  <a:srgbClr val="0000FF"/>
                </a:solidFill>
              </a:rPr>
              <a:t> </a:t>
            </a:r>
            <a:r>
              <a:rPr lang="tr-TR" sz="2800" dirty="0" err="1" smtClean="0">
                <a:solidFill>
                  <a:srgbClr val="0000FF"/>
                </a:solidFill>
              </a:rPr>
              <a:t>signature</a:t>
            </a:r>
            <a:r>
              <a:rPr lang="tr-TR" sz="2800" dirty="0" smtClean="0">
                <a:solidFill>
                  <a:srgbClr val="0000FF"/>
                </a:solidFill>
              </a:rPr>
              <a:t>) </a:t>
            </a:r>
            <a:r>
              <a:rPr lang="tr-TR" sz="2800" dirty="0" smtClean="0">
                <a:solidFill>
                  <a:srgbClr val="000000"/>
                </a:solidFill>
              </a:rPr>
              <a:t>– </a:t>
            </a:r>
            <a:r>
              <a:rPr lang="tr-TR" sz="2800" dirty="0" smtClean="0">
                <a:solidFill>
                  <a:srgbClr val="000000"/>
                </a:solidFill>
              </a:rPr>
              <a:t>gönderici, mesajını </a:t>
            </a:r>
            <a:r>
              <a:rPr lang="tr-TR" sz="2800" dirty="0" smtClean="0">
                <a:solidFill>
                  <a:srgbClr val="000000"/>
                </a:solidFill>
              </a:rPr>
              <a:t>(genelde mesaj özetini) </a:t>
            </a:r>
            <a:r>
              <a:rPr lang="tr-TR" sz="2800" dirty="0" smtClean="0">
                <a:solidFill>
                  <a:srgbClr val="000000"/>
                </a:solidFill>
              </a:rPr>
              <a:t>kapalı anahtarı </a:t>
            </a:r>
            <a:r>
              <a:rPr lang="tr-TR" sz="2800" dirty="0" smtClean="0">
                <a:solidFill>
                  <a:srgbClr val="000000"/>
                </a:solidFill>
              </a:rPr>
              <a:t>ile </a:t>
            </a:r>
            <a:r>
              <a:rPr lang="tr-TR" sz="2800" dirty="0" smtClean="0">
                <a:solidFill>
                  <a:srgbClr val="000000"/>
                </a:solidFill>
              </a:rPr>
              <a:t>şifreler.</a:t>
            </a:r>
            <a:endParaRPr lang="tr-TR" sz="2800" dirty="0" smtClean="0">
              <a:solidFill>
                <a:srgbClr val="000000"/>
              </a:solidFill>
            </a:endParaRPr>
          </a:p>
          <a:p>
            <a:pPr algn="just">
              <a:lnSpc>
                <a:spcPct val="90000"/>
              </a:lnSpc>
            </a:pPr>
            <a:r>
              <a:rPr lang="tr-TR" sz="2800" dirty="0" smtClean="0">
                <a:solidFill>
                  <a:srgbClr val="0000FF"/>
                </a:solidFill>
              </a:rPr>
              <a:t>Anahtar Değişimi (</a:t>
            </a:r>
            <a:r>
              <a:rPr lang="tr-TR" sz="2800" dirty="0" err="1" smtClean="0">
                <a:solidFill>
                  <a:srgbClr val="0000FF"/>
                </a:solidFill>
              </a:rPr>
              <a:t>Key</a:t>
            </a:r>
            <a:r>
              <a:rPr lang="tr-TR" sz="2800" dirty="0" smtClean="0">
                <a:solidFill>
                  <a:srgbClr val="0000FF"/>
                </a:solidFill>
              </a:rPr>
              <a:t> Exchange) </a:t>
            </a:r>
            <a:r>
              <a:rPr lang="tr-TR" sz="2800" dirty="0" smtClean="0">
                <a:solidFill>
                  <a:srgbClr val="000000"/>
                </a:solidFill>
              </a:rPr>
              <a:t>– </a:t>
            </a:r>
            <a:r>
              <a:rPr lang="tr-TR" sz="2800" dirty="0" smtClean="0">
                <a:solidFill>
                  <a:srgbClr val="000000"/>
                </a:solidFill>
              </a:rPr>
              <a:t>Simetrik şifreleme </a:t>
            </a:r>
            <a:r>
              <a:rPr lang="tr-TR" sz="2800" dirty="0" smtClean="0">
                <a:solidFill>
                  <a:srgbClr val="000000"/>
                </a:solidFill>
              </a:rPr>
              <a:t>algoritmasının gizli anahtarını, </a:t>
            </a:r>
            <a:r>
              <a:rPr lang="tr-TR" sz="2800" dirty="0" smtClean="0">
                <a:solidFill>
                  <a:srgbClr val="000000"/>
                </a:solidFill>
              </a:rPr>
              <a:t>ik</a:t>
            </a:r>
            <a:r>
              <a:rPr lang="tr-TR" sz="2800" dirty="0" smtClean="0">
                <a:solidFill>
                  <a:srgbClr val="000000"/>
                </a:solidFill>
              </a:rPr>
              <a:t>i </a:t>
            </a:r>
            <a:r>
              <a:rPr lang="tr-TR" sz="2800" dirty="0" smtClean="0">
                <a:solidFill>
                  <a:srgbClr val="000000"/>
                </a:solidFill>
              </a:rPr>
              <a:t>taraf </a:t>
            </a:r>
            <a:r>
              <a:rPr lang="tr-TR" sz="2800" dirty="0" smtClean="0">
                <a:solidFill>
                  <a:srgbClr val="000000"/>
                </a:solidFill>
              </a:rPr>
              <a:t>paylaşır. Basitçe, taraflardan biri </a:t>
            </a:r>
            <a:r>
              <a:rPr lang="tr-TR" sz="2800" dirty="0" smtClean="0">
                <a:solidFill>
                  <a:srgbClr val="000000"/>
                </a:solidFill>
              </a:rPr>
              <a:t>bu anahtarı </a:t>
            </a:r>
            <a:r>
              <a:rPr lang="tr-TR" sz="2800" dirty="0" smtClean="0">
                <a:solidFill>
                  <a:srgbClr val="000000"/>
                </a:solidFill>
              </a:rPr>
              <a:t>belirler ve alıcının acık anahtarı </a:t>
            </a:r>
            <a:r>
              <a:rPr lang="tr-TR" sz="2800" dirty="0" smtClean="0">
                <a:solidFill>
                  <a:srgbClr val="000000"/>
                </a:solidFill>
              </a:rPr>
              <a:t>ile şifreler </a:t>
            </a:r>
            <a:r>
              <a:rPr lang="tr-TR" sz="2800" dirty="0" smtClean="0">
                <a:solidFill>
                  <a:srgbClr val="000000"/>
                </a:solidFill>
              </a:rPr>
              <a:t>ve alıcıya iletir.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27060E-F492-4916-B422-F2C2440DF368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B99F2484-F136-4F96-96DF-C7CC4376E262}" type="slidenum">
              <a:rPr lang="en-US" sz="1400">
                <a:cs typeface="+mn-cs"/>
              </a:rPr>
              <a:pPr algn="r">
                <a:defRPr/>
              </a:pPr>
              <a:t>40</a:t>
            </a:fld>
            <a:endParaRPr lang="en-US" sz="1400"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491537" cy="914400"/>
          </a:xfrm>
        </p:spPr>
        <p:txBody>
          <a:bodyPr/>
          <a:lstStyle/>
          <a:p>
            <a:r>
              <a:rPr lang="tr-TR" sz="3800" b="1" dirty="0" smtClean="0"/>
              <a:t>Asimetrik (Açık Anahtarlı) Şifreleme</a:t>
            </a:r>
            <a:endParaRPr lang="tr-TR" sz="3800" b="1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583CEA-8E8F-4776-9558-020D35204F0E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6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9FC27E8A-EF0E-440C-8431-0E70D697DDB5}" type="slidenum">
              <a:rPr lang="en-US" sz="1400">
                <a:cs typeface="+mn-cs"/>
              </a:rPr>
              <a:pPr algn="r">
                <a:defRPr/>
              </a:pPr>
              <a:t>41</a:t>
            </a:fld>
            <a:endParaRPr lang="en-US" sz="1400">
              <a:cs typeface="+mn-cs"/>
            </a:endParaRPr>
          </a:p>
        </p:txBody>
      </p:sp>
      <p:sp>
        <p:nvSpPr>
          <p:cNvPr id="13320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00DE957F-D275-4339-AC9D-08FE4F55DD0A}" type="slidenum">
              <a:rPr lang="en-US" sz="1400"/>
              <a:pPr algn="r"/>
              <a:t>41</a:t>
            </a:fld>
            <a:endParaRPr lang="en-US" sz="1400"/>
          </a:p>
        </p:txBody>
      </p:sp>
      <p:pic>
        <p:nvPicPr>
          <p:cNvPr id="1332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1445" y="1412776"/>
            <a:ext cx="7488832" cy="4652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67544" y="1556792"/>
            <a:ext cx="4040188" cy="402059"/>
          </a:xfrm>
        </p:spPr>
        <p:txBody>
          <a:bodyPr/>
          <a:lstStyle/>
          <a:p>
            <a:r>
              <a:rPr lang="en-US" dirty="0" err="1"/>
              <a:t>Artılar</a:t>
            </a:r>
            <a:endParaRPr lang="tr-TR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7544" y="2060848"/>
            <a:ext cx="6203032" cy="4032447"/>
          </a:xfrm>
        </p:spPr>
        <p:txBody>
          <a:bodyPr/>
          <a:lstStyle/>
          <a:p>
            <a:pPr algn="just"/>
            <a:r>
              <a:rPr lang="tr-TR" sz="2200" dirty="0" smtClean="0"/>
              <a:t>Anahtar dağıtım sorununa yeni bir bakış açısı getirilmiştir. Bunun için iki anahtarlı bir yapı kullanılmaktadır: </a:t>
            </a:r>
          </a:p>
          <a:p>
            <a:pPr lvl="1" algn="just"/>
            <a:r>
              <a:rPr lang="tr-TR" sz="2100" dirty="0" smtClean="0"/>
              <a:t>Herkese açık olan bir genel anahtar</a:t>
            </a:r>
          </a:p>
          <a:p>
            <a:pPr lvl="1" algn="just"/>
            <a:r>
              <a:rPr lang="tr-TR" sz="2100" dirty="0" smtClean="0"/>
              <a:t>Sahibinde bulunması gereken özel anahtar</a:t>
            </a:r>
          </a:p>
          <a:p>
            <a:pPr algn="just"/>
            <a:r>
              <a:rPr lang="tr-TR" sz="2200" dirty="0" smtClean="0"/>
              <a:t>Kimlik doğrulama problemi giderilmiştir. Bunun için doğrulama sistemleri (Kişi doğrulama – User </a:t>
            </a:r>
            <a:r>
              <a:rPr lang="tr-TR" sz="2200" dirty="0" err="1" smtClean="0"/>
              <a:t>Authentication</a:t>
            </a:r>
            <a:r>
              <a:rPr lang="tr-TR" sz="2200" dirty="0" smtClean="0"/>
              <a:t>) kullanılmaktadır.</a:t>
            </a:r>
          </a:p>
          <a:p>
            <a:pPr algn="just"/>
            <a:r>
              <a:rPr lang="tr-TR" sz="2200" dirty="0" smtClean="0"/>
              <a:t>Kripto-analize karşı dirençli (Kırılması zor).</a:t>
            </a:r>
          </a:p>
          <a:p>
            <a:pPr algn="just"/>
            <a:r>
              <a:rPr lang="tr-TR" sz="2200" dirty="0" smtClean="0"/>
              <a:t>Sayısal imza desteği.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660232" y="1556792"/>
            <a:ext cx="2026568" cy="432048"/>
          </a:xfrm>
        </p:spPr>
        <p:txBody>
          <a:bodyPr/>
          <a:lstStyle/>
          <a:p>
            <a:r>
              <a:rPr lang="en-US" dirty="0" err="1"/>
              <a:t>Eksiler</a:t>
            </a:r>
            <a:endParaRPr lang="tr-TR" dirty="0"/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588224" y="2132856"/>
            <a:ext cx="2098576" cy="3849291"/>
          </a:xfrm>
        </p:spPr>
        <p:txBody>
          <a:bodyPr/>
          <a:lstStyle/>
          <a:p>
            <a:r>
              <a:rPr lang="tr-TR" sz="2200" dirty="0" smtClean="0"/>
              <a:t>Algoritmalar genel olarak yavaş</a:t>
            </a:r>
          </a:p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1AEFD8-4556-4BF4-888C-B223A7D881B0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9" name="Başlık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5287" cy="914400"/>
          </a:xfrm>
        </p:spPr>
        <p:txBody>
          <a:bodyPr/>
          <a:lstStyle/>
          <a:p>
            <a:r>
              <a:rPr lang="tr-TR" sz="3800" b="1" dirty="0"/>
              <a:t>Asimetrik Şifrelemenin Artıları ve </a:t>
            </a:r>
            <a:r>
              <a:rPr lang="tr-TR" sz="3800" b="1" dirty="0" smtClean="0"/>
              <a:t>Eksileri</a:t>
            </a:r>
            <a:endParaRPr lang="tr-TR" sz="3800" b="1" dirty="0"/>
          </a:p>
        </p:txBody>
      </p:sp>
    </p:spTree>
    <p:extLst>
      <p:ext uri="{BB962C8B-B14F-4D97-AF65-F5344CB8AC3E}">
        <p14:creationId xmlns:p14="http://schemas.microsoft.com/office/powerpoint/2010/main" val="232796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>
          <a:xfrm>
            <a:off x="195263" y="228600"/>
            <a:ext cx="8265169" cy="914400"/>
          </a:xfrm>
        </p:spPr>
        <p:txBody>
          <a:bodyPr/>
          <a:lstStyle/>
          <a:p>
            <a:r>
              <a:rPr lang="tr-TR" sz="4000" b="1" dirty="0" smtClean="0">
                <a:solidFill>
                  <a:schemeClr val="bg1"/>
                </a:solidFill>
              </a:rPr>
              <a:t>Asimetrik Şifreleme Algoritmaları</a:t>
            </a:r>
          </a:p>
        </p:txBody>
      </p:sp>
      <p:sp>
        <p:nvSpPr>
          <p:cNvPr id="747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tr-TR" sz="2800" dirty="0" err="1" smtClean="0"/>
              <a:t>Diffie</a:t>
            </a:r>
            <a:r>
              <a:rPr lang="tr-TR" sz="2800" dirty="0" smtClean="0"/>
              <a:t> </a:t>
            </a:r>
            <a:r>
              <a:rPr lang="tr-TR" sz="2800" dirty="0" err="1" smtClean="0"/>
              <a:t>Hellman</a:t>
            </a:r>
            <a:endParaRPr lang="tr-TR" sz="2800" dirty="0" smtClean="0"/>
          </a:p>
          <a:p>
            <a:r>
              <a:rPr lang="tr-TR" sz="2800" dirty="0" smtClean="0"/>
              <a:t>RSA</a:t>
            </a:r>
          </a:p>
          <a:p>
            <a:r>
              <a:rPr lang="tr-TR" sz="2800" dirty="0" err="1" smtClean="0"/>
              <a:t>Merkle-Hellman</a:t>
            </a:r>
            <a:endParaRPr lang="tr-TR" sz="2800" dirty="0" smtClean="0"/>
          </a:p>
          <a:p>
            <a:r>
              <a:rPr lang="tr-TR" sz="2800" dirty="0" smtClean="0"/>
              <a:t>El </a:t>
            </a:r>
            <a:r>
              <a:rPr lang="tr-TR" sz="2800" dirty="0" err="1" smtClean="0"/>
              <a:t>Gamal</a:t>
            </a:r>
            <a:endParaRPr lang="tr-TR" sz="2800" dirty="0" smtClean="0"/>
          </a:p>
          <a:p>
            <a:r>
              <a:rPr lang="tr-TR" sz="2800" dirty="0" smtClean="0"/>
              <a:t>DSA</a:t>
            </a:r>
          </a:p>
          <a:p>
            <a:r>
              <a:rPr lang="tr-TR" sz="2800" dirty="0" smtClean="0"/>
              <a:t>Eliptik Eğriler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7EF6AC-26AA-4059-8708-5B447F233199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41DD4825-0B7A-4714-A86A-FDFF162571F4}" type="slidenum">
              <a:rPr lang="en-US" sz="1400">
                <a:cs typeface="+mn-cs"/>
              </a:rPr>
              <a:pPr algn="r">
                <a:defRPr/>
              </a:pPr>
              <a:t>43</a:t>
            </a:fld>
            <a:endParaRPr lang="en-US" sz="1400">
              <a:cs typeface="+mn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 err="1" smtClean="0"/>
              <a:t>Diffie-Hellman</a:t>
            </a:r>
            <a:r>
              <a:rPr lang="tr-TR" sz="4000" b="1" dirty="0" smtClean="0"/>
              <a:t> Anahtar Değişimi</a:t>
            </a:r>
          </a:p>
        </p:txBody>
      </p:sp>
      <p:sp>
        <p:nvSpPr>
          <p:cNvPr id="757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sz="2800" dirty="0" smtClean="0"/>
              <a:t>Gizli anahtarlı sistemlerde şifreleme ve şifre çözme için ortak bir anahtar gerekmektedir.</a:t>
            </a:r>
          </a:p>
          <a:p>
            <a:pPr algn="just"/>
            <a:r>
              <a:rPr lang="tr-TR" sz="2800" dirty="0" err="1" smtClean="0"/>
              <a:t>Diffie-Hellman</a:t>
            </a:r>
            <a:r>
              <a:rPr lang="tr-TR" sz="2800" dirty="0" smtClean="0"/>
              <a:t> anahtar değişimi bu anahtarı oluşturmak için kullanılmaktadır</a:t>
            </a:r>
          </a:p>
          <a:p>
            <a:pPr algn="just"/>
            <a:r>
              <a:rPr lang="tr-TR" sz="2800" dirty="0" smtClean="0"/>
              <a:t>Sonlu cisimler üzerinde veya eliptik eğri aritmetiğinde bu anahtar değişiminin uygulaması yapılabilmektedir.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E29ADF-FA54-4E22-8B42-D65FA2EC2FDF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636D129A-3AB8-4E72-B30D-3C6C1E3A818C}" type="slidenum">
              <a:rPr lang="en-US" sz="1400">
                <a:cs typeface="+mn-cs"/>
              </a:rPr>
              <a:pPr algn="r">
                <a:defRPr/>
              </a:pPr>
              <a:t>44</a:t>
            </a:fld>
            <a:endParaRPr lang="en-US" sz="1400">
              <a:cs typeface="+mn-c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 err="1" smtClean="0"/>
              <a:t>Diffie-Hellman</a:t>
            </a:r>
            <a:r>
              <a:rPr lang="tr-TR" sz="4000" b="1" dirty="0" smtClean="0"/>
              <a:t> Anahtar Değişimi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2B141C-6B3C-43B8-8243-14F552BF1592}" type="slidenum">
              <a:rPr lang="en-US"/>
              <a:pPr>
                <a:defRPr/>
              </a:pPr>
              <a:t>45</a:t>
            </a:fld>
            <a:endParaRPr lang="en-US"/>
          </a:p>
        </p:txBody>
      </p:sp>
      <p:pic>
        <p:nvPicPr>
          <p:cNvPr id="76803" name="Picture 4" descr="alice-bob-eve-google-yapay-zek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1484313"/>
            <a:ext cx="7666925" cy="453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 err="1" smtClean="0"/>
              <a:t>Diffie-Hellman</a:t>
            </a:r>
            <a:r>
              <a:rPr lang="tr-TR" sz="4000" b="1" dirty="0" smtClean="0"/>
              <a:t> Anahtar Değişimi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E8D60E-5E29-46D0-9F9B-E5BBB2C56D08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38DA1ED2-ED14-4145-AD09-E5A16FC42C64}" type="slidenum">
              <a:rPr lang="en-US" sz="1400">
                <a:cs typeface="+mn-cs"/>
              </a:rPr>
              <a:pPr algn="r">
                <a:defRPr/>
              </a:pPr>
              <a:t>46</a:t>
            </a:fld>
            <a:endParaRPr lang="en-US" sz="1400">
              <a:cs typeface="+mn-cs"/>
            </a:endParaRP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576" y="1484784"/>
            <a:ext cx="7692116" cy="4612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 smtClean="0"/>
              <a:t>Elektronik İmza</a:t>
            </a:r>
            <a:endParaRPr lang="tr-TR" sz="4000" b="1" dirty="0" smtClean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343167-B131-47C7-B610-B9A40F8A6FFF}" type="slidenum">
              <a:rPr lang="en-US"/>
              <a:pPr>
                <a:defRPr/>
              </a:pPr>
              <a:t>47</a:t>
            </a:fld>
            <a:endParaRPr lang="en-US"/>
          </a:p>
        </p:txBody>
      </p:sp>
      <p:pic>
        <p:nvPicPr>
          <p:cNvPr id="19458" name="Picture 2" descr="C:\Users\Hzl\Desktop\Resim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8156226" cy="338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 smtClean="0"/>
              <a:t>Mesaj Kimlik Doğrulama Kodu</a:t>
            </a:r>
            <a:br>
              <a:rPr lang="tr-TR" sz="4000" b="1" dirty="0" smtClean="0"/>
            </a:br>
            <a:r>
              <a:rPr lang="tr-TR" sz="4000" b="1" dirty="0" smtClean="0"/>
              <a:t>(MAC)</a:t>
            </a:r>
          </a:p>
        </p:txBody>
      </p:sp>
      <p:sp>
        <p:nvSpPr>
          <p:cNvPr id="79876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8229600" cy="4525963"/>
          </a:xfrm>
        </p:spPr>
        <p:txBody>
          <a:bodyPr/>
          <a:lstStyle/>
          <a:p>
            <a:pPr algn="just">
              <a:buFontTx/>
              <a:buNone/>
            </a:pPr>
            <a:r>
              <a:rPr lang="tr-TR" dirty="0">
                <a:solidFill>
                  <a:srgbClr val="0000FF"/>
                </a:solidFill>
                <a:latin typeface="DejaVuSans"/>
              </a:rPr>
              <a:t>	</a:t>
            </a:r>
            <a:r>
              <a:rPr lang="tr-TR" sz="2800" dirty="0" smtClean="0"/>
              <a:t>Mesaj </a:t>
            </a:r>
            <a:r>
              <a:rPr lang="tr-TR" sz="2800" dirty="0" smtClean="0"/>
              <a:t>Kimlik Doğrulama Kodu (</a:t>
            </a:r>
            <a:r>
              <a:rPr lang="tr-TR" sz="2800" dirty="0" smtClean="0"/>
              <a:t>Message </a:t>
            </a:r>
            <a:r>
              <a:rPr lang="tr-TR" sz="2800" dirty="0" err="1" smtClean="0"/>
              <a:t>Authentication</a:t>
            </a:r>
            <a:r>
              <a:rPr lang="tr-TR" sz="2800" dirty="0" smtClean="0"/>
              <a:t> </a:t>
            </a:r>
            <a:r>
              <a:rPr lang="tr-TR" sz="2800" dirty="0" err="1" smtClean="0"/>
              <a:t>Code</a:t>
            </a:r>
            <a:r>
              <a:rPr lang="tr-TR" sz="2800" dirty="0" smtClean="0"/>
              <a:t> (MAC) </a:t>
            </a:r>
            <a:r>
              <a:rPr lang="tr-TR" sz="2800" dirty="0" smtClean="0"/>
              <a:t>) algoritması</a:t>
            </a:r>
            <a:r>
              <a:rPr lang="tr-TR" sz="2800" dirty="0" smtClean="0"/>
              <a:t>, bir gizli anahtar kullanır ve verilen mesaj için küçük bir veri oluşturur. Bu veri, mesajın sonuna eklenir.</a:t>
            </a:r>
          </a:p>
          <a:p>
            <a:pPr algn="just">
              <a:buFontTx/>
              <a:buNone/>
            </a:pPr>
            <a:endParaRPr lang="tr-TR" sz="2800" dirty="0" smtClean="0">
              <a:solidFill>
                <a:srgbClr val="000000"/>
              </a:solidFill>
            </a:endParaRPr>
          </a:p>
          <a:p>
            <a:pPr algn="just">
              <a:buFontTx/>
              <a:buNone/>
            </a:pPr>
            <a:r>
              <a:rPr lang="tr-TR" sz="2800" dirty="0" smtClean="0">
                <a:solidFill>
                  <a:srgbClr val="000000"/>
                </a:solidFill>
              </a:rPr>
              <a:t>	Varsayım</a:t>
            </a:r>
            <a:r>
              <a:rPr lang="tr-TR" sz="2800" dirty="0" smtClean="0">
                <a:solidFill>
                  <a:srgbClr val="000000"/>
                </a:solidFill>
              </a:rPr>
              <a:t>: A ve B kullanıcıları ortak </a:t>
            </a:r>
            <a:r>
              <a:rPr lang="tr-TR" sz="2800" dirty="0" smtClean="0">
                <a:solidFill>
                  <a:srgbClr val="000000"/>
                </a:solidFill>
              </a:rPr>
              <a:t>ve gizli </a:t>
            </a:r>
            <a:r>
              <a:rPr lang="tr-TR" sz="2800" dirty="0" smtClean="0">
                <a:solidFill>
                  <a:srgbClr val="000000"/>
                </a:solidFill>
              </a:rPr>
              <a:t>anahtar </a:t>
            </a:r>
            <a:r>
              <a:rPr lang="tr-TR" sz="2800" i="1" dirty="0" smtClean="0">
                <a:solidFill>
                  <a:srgbClr val="000000"/>
                </a:solidFill>
              </a:rPr>
              <a:t>KAB </a:t>
            </a:r>
            <a:r>
              <a:rPr lang="tr-TR" sz="2800" dirty="0" smtClean="0">
                <a:solidFill>
                  <a:srgbClr val="000000"/>
                </a:solidFill>
              </a:rPr>
              <a:t>üzerinde anlaşsınlar.</a:t>
            </a:r>
          </a:p>
          <a:p>
            <a:pPr algn="just">
              <a:buFontTx/>
              <a:buNone/>
            </a:pPr>
            <a:r>
              <a:rPr lang="tr-TR" sz="2800" i="1" dirty="0" smtClean="0">
                <a:solidFill>
                  <a:srgbClr val="000000"/>
                </a:solidFill>
              </a:rPr>
              <a:t>	MACM </a:t>
            </a:r>
            <a:r>
              <a:rPr lang="tr-TR" sz="2800" i="1" dirty="0" smtClean="0">
                <a:solidFill>
                  <a:srgbClr val="000000"/>
                </a:solidFill>
              </a:rPr>
              <a:t>= F(KAB,M)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306102-CCC4-48FC-9F75-E32CA943D31F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2C861337-8EE2-4CC9-B2EA-AE89BA987FC4}" type="slidenum">
              <a:rPr lang="en-US" sz="1400">
                <a:cs typeface="+mn-cs"/>
              </a:rPr>
              <a:pPr algn="r">
                <a:defRPr/>
              </a:pPr>
              <a:t>48</a:t>
            </a:fld>
            <a:endParaRPr lang="en-US" sz="1400">
              <a:cs typeface="+mn-c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 smtClean="0"/>
              <a:t>Mesaj Kimlik Doğrulama Kodu</a:t>
            </a:r>
            <a:br>
              <a:rPr lang="tr-TR" sz="4000" b="1" dirty="0" smtClean="0"/>
            </a:br>
            <a:r>
              <a:rPr lang="tr-TR" sz="4000" b="1" dirty="0" smtClean="0"/>
              <a:t>(MAC)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442021-D0AB-4319-8119-7E0B9263E54C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endParaRPr lang="en-US" sz="1400" dirty="0">
              <a:cs typeface="+mn-cs"/>
            </a:endParaRPr>
          </a:p>
        </p:txBody>
      </p: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84" y="1412777"/>
            <a:ext cx="7272808" cy="48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D664C7-023B-4B4E-91C5-ED1BB4AFA406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B908AC0D-D04E-4DB2-876C-AEC93B72D118}" type="slidenum">
              <a:rPr lang="en-US" sz="1400">
                <a:cs typeface="+mn-cs"/>
              </a:rPr>
              <a:pPr algn="r">
                <a:defRPr/>
              </a:pPr>
              <a:t>5</a:t>
            </a:fld>
            <a:endParaRPr lang="en-US" sz="1400">
              <a:cs typeface="+mn-cs"/>
            </a:endParaRPr>
          </a:p>
        </p:txBody>
      </p:sp>
      <p:sp>
        <p:nvSpPr>
          <p:cNvPr id="3080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AC1F0FA-A2A1-4809-B2D5-1B49E3BCAA77}" type="slidenum">
              <a:rPr lang="en-US" sz="1400"/>
              <a:pPr algn="r"/>
              <a:t>5</a:t>
            </a:fld>
            <a:endParaRPr lang="en-US" sz="1400"/>
          </a:p>
        </p:txBody>
      </p:sp>
      <p:sp>
        <p:nvSpPr>
          <p:cNvPr id="3081" name="Text Box 3"/>
          <p:cNvSpPr txBox="1">
            <a:spLocks noChangeArrowheads="1"/>
          </p:cNvSpPr>
          <p:nvPr/>
        </p:nvSpPr>
        <p:spPr bwMode="auto">
          <a:xfrm>
            <a:off x="107505" y="332656"/>
            <a:ext cx="753201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tr-TR" sz="4000" b="1" dirty="0">
                <a:solidFill>
                  <a:schemeClr val="bg1"/>
                </a:solidFill>
                <a:latin typeface="+mj-lt"/>
              </a:rPr>
              <a:t>Şifrelemenin Temel Elemanları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82" name="Text Box 5"/>
          <p:cNvSpPr txBox="1">
            <a:spLocks noChangeArrowheads="1"/>
          </p:cNvSpPr>
          <p:nvPr/>
        </p:nvSpPr>
        <p:spPr bwMode="auto">
          <a:xfrm>
            <a:off x="395289" y="1614488"/>
            <a:ext cx="8209160" cy="3933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tr-TR" sz="2600" dirty="0"/>
              <a:t>Bir </a:t>
            </a:r>
            <a:r>
              <a:rPr lang="tr-TR" sz="2600" dirty="0" err="1"/>
              <a:t>kriptosistemin</a:t>
            </a:r>
            <a:r>
              <a:rPr lang="tr-TR" sz="2600" dirty="0"/>
              <a:t> 5 elemanı vardır. </a:t>
            </a:r>
          </a:p>
          <a:p>
            <a:pPr marL="342900" indent="-342900">
              <a:lnSpc>
                <a:spcPct val="120000"/>
              </a:lnSpc>
              <a:buFontTx/>
              <a:buAutoNum type="arabicPeriod"/>
            </a:pPr>
            <a:r>
              <a:rPr lang="tr-TR" sz="2600" dirty="0" smtClean="0"/>
              <a:t>P=</a:t>
            </a:r>
            <a:r>
              <a:rPr lang="tr-TR" sz="2600" dirty="0" err="1" smtClean="0"/>
              <a:t>Plaintext</a:t>
            </a:r>
            <a:r>
              <a:rPr lang="tr-TR" sz="2600" dirty="0"/>
              <a:t>:  Şifrelenecek olan düz metin</a:t>
            </a:r>
          </a:p>
          <a:p>
            <a:pPr marL="342900" indent="-342900">
              <a:lnSpc>
                <a:spcPct val="120000"/>
              </a:lnSpc>
              <a:buFontTx/>
              <a:buAutoNum type="arabicPeriod"/>
            </a:pPr>
            <a:r>
              <a:rPr lang="tr-TR" sz="2600" dirty="0"/>
              <a:t>K=</a:t>
            </a:r>
            <a:r>
              <a:rPr lang="tr-TR" sz="2600" dirty="0" err="1"/>
              <a:t>Key</a:t>
            </a:r>
            <a:r>
              <a:rPr lang="tr-TR" sz="2600" dirty="0"/>
              <a:t>(Anahtar</a:t>
            </a:r>
            <a:r>
              <a:rPr lang="tr-TR" sz="2600" dirty="0" smtClean="0"/>
              <a:t>): Şifrelemede kullanılacak </a:t>
            </a:r>
            <a:r>
              <a:rPr lang="tr-TR" sz="2600" dirty="0"/>
              <a:t>olan anahtar</a:t>
            </a:r>
          </a:p>
          <a:p>
            <a:pPr marL="342900" indent="-342900">
              <a:lnSpc>
                <a:spcPct val="120000"/>
              </a:lnSpc>
              <a:buFontTx/>
              <a:buAutoNum type="arabicPeriod"/>
            </a:pPr>
            <a:r>
              <a:rPr lang="tr-TR" sz="2600" dirty="0"/>
              <a:t>E=</a:t>
            </a:r>
            <a:r>
              <a:rPr lang="tr-TR" sz="2600" dirty="0" err="1"/>
              <a:t>Encryption</a:t>
            </a:r>
            <a:r>
              <a:rPr lang="tr-TR" sz="2600" dirty="0"/>
              <a:t>: Şifreleme</a:t>
            </a:r>
          </a:p>
          <a:p>
            <a:pPr marL="342900" indent="-342900">
              <a:lnSpc>
                <a:spcPct val="120000"/>
              </a:lnSpc>
              <a:buFontTx/>
              <a:buAutoNum type="arabicPeriod"/>
            </a:pPr>
            <a:r>
              <a:rPr lang="tr-TR" sz="2600" dirty="0"/>
              <a:t>C=</a:t>
            </a:r>
            <a:r>
              <a:rPr lang="tr-TR" sz="2600" dirty="0" err="1"/>
              <a:t>Ciphertext</a:t>
            </a:r>
            <a:r>
              <a:rPr lang="tr-TR" sz="2600" dirty="0"/>
              <a:t>: Düz metinin şifrelenmiş hali.</a:t>
            </a:r>
          </a:p>
          <a:p>
            <a:pPr marL="342900" indent="-342900">
              <a:lnSpc>
                <a:spcPct val="120000"/>
              </a:lnSpc>
              <a:buFontTx/>
              <a:buAutoNum type="arabicPeriod"/>
            </a:pPr>
            <a:r>
              <a:rPr lang="tr-TR" sz="2600" dirty="0"/>
              <a:t>D=</a:t>
            </a:r>
            <a:r>
              <a:rPr lang="tr-TR" sz="2600" dirty="0" err="1"/>
              <a:t>Decryption</a:t>
            </a:r>
            <a:r>
              <a:rPr lang="tr-TR" sz="2600" dirty="0"/>
              <a:t>: Şifre çözümü.</a:t>
            </a:r>
          </a:p>
          <a:p>
            <a:pPr marL="342900" indent="-342900">
              <a:lnSpc>
                <a:spcPct val="120000"/>
              </a:lnSpc>
            </a:pPr>
            <a:endParaRPr lang="en-US" sz="2600" dirty="0"/>
          </a:p>
        </p:txBody>
      </p:sp>
      <p:sp>
        <p:nvSpPr>
          <p:cNvPr id="3083" name="Text Box 6"/>
          <p:cNvSpPr txBox="1">
            <a:spLocks noChangeArrowheads="1"/>
          </p:cNvSpPr>
          <p:nvPr/>
        </p:nvSpPr>
        <p:spPr bwMode="auto">
          <a:xfrm>
            <a:off x="538549" y="5085184"/>
            <a:ext cx="8196262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sz="3000" b="1" dirty="0"/>
              <a:t>NOT: Güvenlik anahtarın gizliliğine bağlıdır, </a:t>
            </a:r>
          </a:p>
          <a:p>
            <a:r>
              <a:rPr lang="tr-TR" sz="3000" b="1" dirty="0"/>
              <a:t>algoritmanın gizliliğine değil.</a:t>
            </a:r>
            <a:endParaRPr lang="en-US" sz="3000" b="1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</a:pPr>
            <a:r>
              <a:rPr lang="tr-TR" sz="2800" u="sng" dirty="0" smtClean="0"/>
              <a:t>Mesaj Kimlik Doğrulama </a:t>
            </a:r>
            <a:r>
              <a:rPr lang="tr-TR" sz="2800" u="sng" dirty="0" smtClean="0"/>
              <a:t>Kodu sayesinde mesajı </a:t>
            </a:r>
            <a:r>
              <a:rPr lang="tr-TR" sz="2800" u="sng" dirty="0" smtClean="0"/>
              <a:t>alan, </a:t>
            </a:r>
            <a:r>
              <a:rPr lang="tr-TR" sz="2800" u="sng" dirty="0" smtClean="0"/>
              <a:t>mesajın değiştirilmediğine </a:t>
            </a:r>
            <a:r>
              <a:rPr lang="tr-TR" sz="2800" u="sng" dirty="0" smtClean="0"/>
              <a:t>ikna olur.</a:t>
            </a:r>
          </a:p>
          <a:p>
            <a:pPr algn="just">
              <a:lnSpc>
                <a:spcPct val="90000"/>
              </a:lnSpc>
            </a:pPr>
            <a:r>
              <a:rPr lang="tr-TR" sz="2800" dirty="0" smtClean="0"/>
              <a:t>Mesajı alan, mesajın beklenen </a:t>
            </a:r>
            <a:r>
              <a:rPr lang="tr-TR" sz="2800" dirty="0" smtClean="0"/>
              <a:t>kişiden geldiğine </a:t>
            </a:r>
            <a:r>
              <a:rPr lang="tr-TR" sz="2800" dirty="0" smtClean="0"/>
              <a:t>de ikna olur (yerine geçme </a:t>
            </a:r>
            <a:r>
              <a:rPr lang="tr-TR" sz="2800" dirty="0" smtClean="0"/>
              <a:t>/ taklit </a:t>
            </a:r>
            <a:r>
              <a:rPr lang="tr-TR" sz="2800" dirty="0" smtClean="0"/>
              <a:t>etme saldırısına önlem)</a:t>
            </a:r>
          </a:p>
          <a:p>
            <a:pPr algn="just">
              <a:lnSpc>
                <a:spcPct val="90000"/>
              </a:lnSpc>
            </a:pPr>
            <a:r>
              <a:rPr lang="tr-TR" sz="2800" dirty="0" smtClean="0"/>
              <a:t>Alternatifi, </a:t>
            </a:r>
            <a:r>
              <a:rPr lang="tr-TR" sz="2800" dirty="0" err="1" smtClean="0"/>
              <a:t>kriptografik</a:t>
            </a:r>
            <a:r>
              <a:rPr lang="tr-TR" sz="2800" dirty="0" smtClean="0"/>
              <a:t> özet fonksiyonlarıdır.</a:t>
            </a:r>
          </a:p>
          <a:p>
            <a:pPr algn="just">
              <a:lnSpc>
                <a:spcPct val="90000"/>
              </a:lnSpc>
            </a:pPr>
            <a:r>
              <a:rPr lang="tr-TR" sz="2800" dirty="0" smtClean="0"/>
              <a:t>Bir çeşit girdi mesajına ve ayrıca gizli anahtara özgü </a:t>
            </a:r>
            <a:r>
              <a:rPr lang="tr-TR" sz="2800" dirty="0" smtClean="0"/>
              <a:t>özeti çıktı </a:t>
            </a:r>
            <a:r>
              <a:rPr lang="tr-TR" sz="2800" dirty="0" smtClean="0"/>
              <a:t>olarak verir.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A38F20-5EFC-453B-93ED-3EF64B9A6FEB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75E652C3-5DCC-4FBE-ABD5-CB4D4891432D}" type="slidenum">
              <a:rPr lang="en-US" sz="1400">
                <a:cs typeface="+mn-cs"/>
              </a:rPr>
              <a:pPr algn="r">
                <a:defRPr/>
              </a:pPr>
              <a:t>50</a:t>
            </a:fld>
            <a:endParaRPr lang="en-US" sz="1400">
              <a:cs typeface="+mn-cs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 smtClean="0"/>
              <a:t>Mesaj Kimlik Doğrulama Kodu</a:t>
            </a:r>
            <a:br>
              <a:rPr lang="tr-TR" sz="4000" b="1" dirty="0" smtClean="0"/>
            </a:br>
            <a:r>
              <a:rPr lang="tr-TR" sz="4000" b="1" dirty="0" smtClean="0"/>
              <a:t>(MAC)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Özet(Hash) Fonksiyonu</a:t>
            </a:r>
          </a:p>
        </p:txBody>
      </p:sp>
      <p:sp>
        <p:nvSpPr>
          <p:cNvPr id="829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sz="2800" dirty="0" smtClean="0">
                <a:solidFill>
                  <a:srgbClr val="0000FF"/>
                </a:solidFill>
              </a:rPr>
              <a:t>Özet Fonksiyonu </a:t>
            </a:r>
            <a:r>
              <a:rPr lang="tr-TR" sz="2800" dirty="0" err="1" smtClean="0">
                <a:solidFill>
                  <a:srgbClr val="0000FF"/>
                </a:solidFill>
              </a:rPr>
              <a:t>Hash</a:t>
            </a:r>
            <a:r>
              <a:rPr lang="tr-TR" sz="2800" dirty="0" smtClean="0">
                <a:solidFill>
                  <a:srgbClr val="0000FF"/>
                </a:solidFill>
              </a:rPr>
              <a:t> </a:t>
            </a:r>
            <a:r>
              <a:rPr lang="tr-TR" sz="2800" dirty="0" err="1" smtClean="0">
                <a:solidFill>
                  <a:srgbClr val="0000FF"/>
                </a:solidFill>
              </a:rPr>
              <a:t>function</a:t>
            </a:r>
            <a:r>
              <a:rPr lang="tr-TR" sz="2800" dirty="0" smtClean="0">
                <a:solidFill>
                  <a:srgbClr val="0000FF"/>
                </a:solidFill>
              </a:rPr>
              <a:t> </a:t>
            </a:r>
            <a:r>
              <a:rPr lang="tr-TR" sz="2800" dirty="0" smtClean="0">
                <a:solidFill>
                  <a:srgbClr val="000000"/>
                </a:solidFill>
              </a:rPr>
              <a:t>değişken uzunlukta </a:t>
            </a:r>
            <a:r>
              <a:rPr lang="tr-TR" sz="2800" dirty="0" smtClean="0">
                <a:solidFill>
                  <a:srgbClr val="000000"/>
                </a:solidFill>
              </a:rPr>
              <a:t>bir mesajı girdi olarak alıp, </a:t>
            </a:r>
            <a:r>
              <a:rPr lang="tr-TR" sz="2800" dirty="0">
                <a:solidFill>
                  <a:srgbClr val="000000"/>
                </a:solidFill>
              </a:rPr>
              <a:t>ç</a:t>
            </a:r>
            <a:r>
              <a:rPr lang="tr-TR" sz="2800" dirty="0" smtClean="0">
                <a:solidFill>
                  <a:srgbClr val="000000"/>
                </a:solidFill>
              </a:rPr>
              <a:t>ıktı</a:t>
            </a:r>
            <a:r>
              <a:rPr lang="tr-TR" sz="2800" dirty="0" smtClean="0">
                <a:solidFill>
                  <a:srgbClr val="000000"/>
                </a:solidFill>
              </a:rPr>
              <a:t> </a:t>
            </a:r>
            <a:r>
              <a:rPr lang="tr-TR" sz="2800" dirty="0" smtClean="0">
                <a:solidFill>
                  <a:srgbClr val="000000"/>
                </a:solidFill>
              </a:rPr>
              <a:t>olarak </a:t>
            </a:r>
            <a:r>
              <a:rPr lang="tr-TR" sz="2800" dirty="0" smtClean="0">
                <a:solidFill>
                  <a:srgbClr val="000000"/>
                </a:solidFill>
              </a:rPr>
              <a:t>sabit uzunlukta </a:t>
            </a:r>
            <a:r>
              <a:rPr lang="tr-TR" sz="2800" i="1" dirty="0" smtClean="0">
                <a:solidFill>
                  <a:srgbClr val="000081"/>
                </a:solidFill>
              </a:rPr>
              <a:t>H(M) </a:t>
            </a:r>
            <a:r>
              <a:rPr lang="tr-TR" sz="2800" dirty="0" smtClean="0">
                <a:solidFill>
                  <a:srgbClr val="000000"/>
                </a:solidFill>
              </a:rPr>
              <a:t>(parmak </a:t>
            </a:r>
            <a:r>
              <a:rPr lang="tr-TR" sz="2800" dirty="0" smtClean="0">
                <a:solidFill>
                  <a:srgbClr val="000000"/>
                </a:solidFill>
              </a:rPr>
              <a:t>izi, özet</a:t>
            </a:r>
            <a:r>
              <a:rPr lang="tr-TR" sz="2800" dirty="0" smtClean="0">
                <a:solidFill>
                  <a:srgbClr val="000000"/>
                </a:solidFill>
              </a:rPr>
              <a:t>)’</a:t>
            </a:r>
            <a:r>
              <a:rPr lang="tr-TR" sz="2800" dirty="0" err="1" smtClean="0">
                <a:solidFill>
                  <a:srgbClr val="000000"/>
                </a:solidFill>
              </a:rPr>
              <a:t>yi</a:t>
            </a:r>
            <a:r>
              <a:rPr lang="tr-TR" sz="2800" dirty="0" smtClean="0">
                <a:solidFill>
                  <a:srgbClr val="000000"/>
                </a:solidFill>
              </a:rPr>
              <a:t> üretir.</a:t>
            </a:r>
          </a:p>
          <a:p>
            <a:pPr algn="just"/>
            <a:r>
              <a:rPr lang="tr-TR" sz="2800" dirty="0" smtClean="0">
                <a:solidFill>
                  <a:srgbClr val="0000FF"/>
                </a:solidFill>
              </a:rPr>
              <a:t>MAC algoritmaları </a:t>
            </a:r>
            <a:r>
              <a:rPr lang="tr-TR" sz="2800" dirty="0" smtClean="0">
                <a:solidFill>
                  <a:srgbClr val="000000"/>
                </a:solidFill>
              </a:rPr>
              <a:t>gibi gizli bir </a:t>
            </a:r>
            <a:r>
              <a:rPr lang="tr-TR" sz="2800" dirty="0" smtClean="0">
                <a:solidFill>
                  <a:srgbClr val="000000"/>
                </a:solidFill>
              </a:rPr>
              <a:t>anahtar girdilerden </a:t>
            </a:r>
            <a:r>
              <a:rPr lang="tr-TR" sz="2800" dirty="0" smtClean="0">
                <a:solidFill>
                  <a:srgbClr val="000000"/>
                </a:solidFill>
              </a:rPr>
              <a:t>biri olmaz</a:t>
            </a:r>
          </a:p>
          <a:p>
            <a:pPr algn="just"/>
            <a:r>
              <a:rPr lang="tr-TR" sz="2800" dirty="0" smtClean="0">
                <a:solidFill>
                  <a:srgbClr val="000000"/>
                </a:solidFill>
              </a:rPr>
              <a:t>Mesajın parmak izi, mesaj ile birlikte </a:t>
            </a:r>
            <a:r>
              <a:rPr lang="tr-TR" sz="2800" dirty="0" smtClean="0">
                <a:solidFill>
                  <a:srgbClr val="000000"/>
                </a:solidFill>
              </a:rPr>
              <a:t>kimlik (mesajın </a:t>
            </a:r>
            <a:r>
              <a:rPr lang="tr-TR" sz="2800" dirty="0" smtClean="0">
                <a:solidFill>
                  <a:srgbClr val="000000"/>
                </a:solidFill>
              </a:rPr>
              <a:t>kaynağını) doğrulama için </a:t>
            </a:r>
            <a:r>
              <a:rPr lang="tr-TR" sz="2800" dirty="0" smtClean="0">
                <a:solidFill>
                  <a:srgbClr val="000000"/>
                </a:solidFill>
              </a:rPr>
              <a:t>gönderilir.</a:t>
            </a:r>
            <a:endParaRPr lang="tr-TR" sz="2800" dirty="0" smtClean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67EB71-0CCA-4599-A9E4-BAB9BFF42F2D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4AD4B778-B08F-42D7-B37E-AEB3E28CF774}" type="slidenum">
              <a:rPr lang="en-US" sz="1400">
                <a:cs typeface="+mn-cs"/>
              </a:rPr>
              <a:pPr algn="r">
                <a:defRPr/>
              </a:pPr>
              <a:t>51</a:t>
            </a:fld>
            <a:endParaRPr lang="en-US" sz="1400">
              <a:cs typeface="+mn-c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 smtClean="0"/>
              <a:t>Özet Fonksiyonlar - Güvenlik Kriterleri</a:t>
            </a:r>
          </a:p>
        </p:txBody>
      </p:sp>
      <p:sp>
        <p:nvSpPr>
          <p:cNvPr id="839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sz="2800" dirty="0" smtClean="0"/>
              <a:t>Bir </a:t>
            </a:r>
            <a:r>
              <a:rPr lang="tr-TR" sz="2800" dirty="0" smtClean="0"/>
              <a:t>açık </a:t>
            </a:r>
            <a:r>
              <a:rPr lang="tr-TR" sz="2800" dirty="0" smtClean="0"/>
              <a:t>metnin özet fonksiyon değeri o metnin parmak izi veya DNA’sı gibi olmalıdır.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F13CB4-7E34-4D46-B01B-A29207373551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6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BD0DFD82-68CE-42F5-9A96-F14A4128CF9C}" type="slidenum">
              <a:rPr lang="en-US" sz="1400">
                <a:cs typeface="+mn-cs"/>
              </a:rPr>
              <a:pPr algn="r">
                <a:defRPr/>
              </a:pPr>
              <a:t>52</a:t>
            </a:fld>
            <a:endParaRPr lang="en-US" sz="1400">
              <a:cs typeface="+mn-cs"/>
            </a:endParaRPr>
          </a:p>
        </p:txBody>
      </p:sp>
      <p:pic>
        <p:nvPicPr>
          <p:cNvPr id="8397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640" y="2841633"/>
            <a:ext cx="2314575" cy="270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4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23021" y="2855951"/>
            <a:ext cx="3771900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A43DB-A048-4C89-8023-1110962688BB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6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5D923986-4622-4351-AE95-3812AE10720A}" type="slidenum">
              <a:rPr lang="en-US" sz="1400">
                <a:cs typeface="+mn-cs"/>
              </a:rPr>
              <a:pPr algn="r">
                <a:defRPr/>
              </a:pPr>
              <a:t>53</a:t>
            </a:fld>
            <a:endParaRPr lang="en-US" sz="1400">
              <a:cs typeface="+mn-cs"/>
            </a:endParaRPr>
          </a:p>
        </p:txBody>
      </p:sp>
      <p:sp>
        <p:nvSpPr>
          <p:cNvPr id="39944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498B86ED-D17C-4172-8073-AB118A2F1251}" type="slidenum">
              <a:rPr lang="en-US" sz="1400"/>
              <a:pPr algn="r"/>
              <a:t>53</a:t>
            </a:fld>
            <a:endParaRPr lang="en-US" sz="1400"/>
          </a:p>
        </p:txBody>
      </p:sp>
      <p:sp>
        <p:nvSpPr>
          <p:cNvPr id="39946" name="Text Box 4"/>
          <p:cNvSpPr txBox="1">
            <a:spLocks noChangeArrowheads="1"/>
          </p:cNvSpPr>
          <p:nvPr/>
        </p:nvSpPr>
        <p:spPr bwMode="auto">
          <a:xfrm>
            <a:off x="661988" y="1428750"/>
            <a:ext cx="7942262" cy="481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tr-TR" sz="2400" b="1" dirty="0" smtClean="0">
                <a:latin typeface="+mn-lt"/>
              </a:rPr>
              <a:t>Sadece Şifreli </a:t>
            </a:r>
            <a:r>
              <a:rPr lang="tr-TR" sz="2400" b="1" dirty="0">
                <a:latin typeface="+mn-lt"/>
              </a:rPr>
              <a:t>Metin Saldırısı(</a:t>
            </a:r>
            <a:r>
              <a:rPr lang="en-US" sz="2400" b="1" dirty="0" err="1">
                <a:latin typeface="+mn-lt"/>
              </a:rPr>
              <a:t>Ciphertext</a:t>
            </a:r>
            <a:r>
              <a:rPr lang="en-US" sz="2400" b="1" dirty="0">
                <a:latin typeface="+mn-lt"/>
              </a:rPr>
              <a:t>-only attack</a:t>
            </a:r>
            <a:r>
              <a:rPr lang="tr-TR" sz="2400" b="1" dirty="0">
                <a:latin typeface="+mn-lt"/>
              </a:rPr>
              <a:t>)</a:t>
            </a:r>
            <a:r>
              <a:rPr lang="tr-TR" sz="2600" dirty="0">
                <a:latin typeface="+mn-lt"/>
              </a:rPr>
              <a:t> </a:t>
            </a:r>
          </a:p>
          <a:p>
            <a:pPr algn="just">
              <a:lnSpc>
                <a:spcPct val="120000"/>
              </a:lnSpc>
            </a:pPr>
            <a:r>
              <a:rPr lang="tr-TR" sz="2600" dirty="0" err="1">
                <a:latin typeface="+mn-lt"/>
              </a:rPr>
              <a:t>Kriptanalist</a:t>
            </a:r>
            <a:r>
              <a:rPr lang="tr-TR" sz="2600" dirty="0">
                <a:latin typeface="+mn-lt"/>
              </a:rPr>
              <a:t> aynı şifreleme algoritması ve aynı anahtar kullanılarak şifrelenmiş birçok şifreli metine sahiptir. Fakat düz metine sahip değildir.</a:t>
            </a:r>
          </a:p>
          <a:p>
            <a:pPr algn="just">
              <a:lnSpc>
                <a:spcPct val="120000"/>
              </a:lnSpc>
            </a:pPr>
            <a:endParaRPr lang="tr-TR" sz="2600" dirty="0">
              <a:latin typeface="+mn-lt"/>
            </a:endParaRPr>
          </a:p>
          <a:p>
            <a:pPr algn="just">
              <a:lnSpc>
                <a:spcPct val="120000"/>
              </a:lnSpc>
            </a:pPr>
            <a:r>
              <a:rPr lang="tr-TR" sz="2400" b="1" dirty="0">
                <a:latin typeface="+mn-lt"/>
              </a:rPr>
              <a:t>Bilinen Açık Metin Saldırısı (</a:t>
            </a:r>
            <a:r>
              <a:rPr lang="en-US" sz="2400" b="1" dirty="0">
                <a:latin typeface="+mn-lt"/>
              </a:rPr>
              <a:t>Known-plaintext attack</a:t>
            </a:r>
            <a:r>
              <a:rPr lang="tr-TR" sz="2400" b="1" dirty="0">
                <a:latin typeface="+mn-lt"/>
              </a:rPr>
              <a:t>)</a:t>
            </a:r>
          </a:p>
          <a:p>
            <a:pPr algn="just">
              <a:lnSpc>
                <a:spcPct val="120000"/>
              </a:lnSpc>
            </a:pPr>
            <a:r>
              <a:rPr lang="tr-TR" sz="2600" dirty="0" err="1">
                <a:latin typeface="+mn-lt"/>
              </a:rPr>
              <a:t>Kriptanalist</a:t>
            </a:r>
            <a:r>
              <a:rPr lang="tr-TR" sz="2600" dirty="0">
                <a:latin typeface="+mn-lt"/>
              </a:rPr>
              <a:t> sadece çeşitli düz metinlerin şifrelenmiş haline değil, bu mesajların açık metinlerine de erişebilmektedir. Yani aynı anahtarla </a:t>
            </a:r>
            <a:r>
              <a:rPr lang="tr-TR" sz="2600" dirty="0" smtClean="0">
                <a:latin typeface="+mn-lt"/>
              </a:rPr>
              <a:t>şifrelenmiş</a:t>
            </a:r>
            <a:r>
              <a:rPr lang="tr-TR" sz="2600" dirty="0" smtClean="0">
                <a:latin typeface="+mn-lt"/>
              </a:rPr>
              <a:t> </a:t>
            </a:r>
            <a:r>
              <a:rPr lang="tr-TR" sz="2600" dirty="0" smtClean="0">
                <a:latin typeface="+mn-lt"/>
              </a:rPr>
              <a:t>bir </a:t>
            </a:r>
            <a:r>
              <a:rPr lang="tr-TR" sz="2600" dirty="0">
                <a:latin typeface="+mn-lt"/>
              </a:rPr>
              <a:t>kaç </a:t>
            </a:r>
            <a:r>
              <a:rPr lang="tr-TR" sz="2600" dirty="0" err="1">
                <a:latin typeface="+mn-lt"/>
              </a:rPr>
              <a:t>ciphertext</a:t>
            </a:r>
            <a:r>
              <a:rPr lang="tr-TR" sz="2600" dirty="0">
                <a:latin typeface="+mn-lt"/>
              </a:rPr>
              <a:t>/</a:t>
            </a:r>
            <a:r>
              <a:rPr lang="tr-TR" sz="2600" dirty="0" err="1">
                <a:latin typeface="+mn-lt"/>
              </a:rPr>
              <a:t>plaintext</a:t>
            </a:r>
            <a:r>
              <a:rPr lang="tr-TR" sz="2600" dirty="0">
                <a:latin typeface="+mn-lt"/>
              </a:rPr>
              <a:t> çiftlerine sahiptir. </a:t>
            </a:r>
          </a:p>
        </p:txBody>
      </p:sp>
      <p:sp>
        <p:nvSpPr>
          <p:cNvPr id="10" name="Başlık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 err="1"/>
              <a:t>Kriptoanaliz</a:t>
            </a:r>
            <a:r>
              <a:rPr lang="tr-TR" sz="4000" b="1" dirty="0"/>
              <a:t> </a:t>
            </a:r>
            <a:r>
              <a:rPr lang="tr-TR" sz="4000" b="1" dirty="0" smtClean="0"/>
              <a:t>Tipleri</a:t>
            </a:r>
            <a:endParaRPr lang="tr-TR" sz="4000" b="1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 err="1"/>
              <a:t>Kriptoanaliz</a:t>
            </a:r>
            <a:r>
              <a:rPr lang="tr-TR" sz="4000" b="1" dirty="0"/>
              <a:t> </a:t>
            </a:r>
            <a:r>
              <a:rPr lang="tr-TR" sz="4000" b="1" dirty="0" smtClean="0"/>
              <a:t>Tipleri</a:t>
            </a:r>
            <a:endParaRPr lang="tr-TR" sz="4000" b="1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694723-55A6-4146-A5B6-4981706440A1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6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E1D81CE1-26A0-46BB-AE65-F19E49B0B32C}" type="slidenum">
              <a:rPr lang="en-US" sz="1400">
                <a:cs typeface="+mn-cs"/>
              </a:rPr>
              <a:pPr algn="r">
                <a:defRPr/>
              </a:pPr>
              <a:t>54</a:t>
            </a:fld>
            <a:endParaRPr lang="en-US" sz="1400">
              <a:cs typeface="+mn-cs"/>
            </a:endParaRPr>
          </a:p>
        </p:txBody>
      </p:sp>
      <p:sp>
        <p:nvSpPr>
          <p:cNvPr id="40968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8859805F-42B4-4BA3-B028-27A0976D5782}" type="slidenum">
              <a:rPr lang="en-US" sz="1400"/>
              <a:pPr algn="r"/>
              <a:t>54</a:t>
            </a:fld>
            <a:endParaRPr lang="en-US" sz="1400"/>
          </a:p>
        </p:txBody>
      </p:sp>
      <p:sp>
        <p:nvSpPr>
          <p:cNvPr id="40969" name="Text Box 3"/>
          <p:cNvSpPr txBox="1">
            <a:spLocks noChangeArrowheads="1"/>
          </p:cNvSpPr>
          <p:nvPr/>
        </p:nvSpPr>
        <p:spPr bwMode="auto">
          <a:xfrm>
            <a:off x="467544" y="1556792"/>
            <a:ext cx="8136904" cy="317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tr-TR" sz="2400" b="1" dirty="0"/>
              <a:t>Seçilmiş Açık Metin Saldırısı (</a:t>
            </a:r>
            <a:r>
              <a:rPr lang="en-US" sz="2400" b="1" dirty="0"/>
              <a:t>Chosen-plaintext attack</a:t>
            </a:r>
            <a:r>
              <a:rPr lang="tr-TR" sz="2400" b="1" dirty="0"/>
              <a:t>)</a:t>
            </a:r>
          </a:p>
          <a:p>
            <a:pPr algn="just">
              <a:lnSpc>
                <a:spcPct val="130000"/>
              </a:lnSpc>
            </a:pPr>
            <a:r>
              <a:rPr lang="tr-TR" sz="2600" dirty="0"/>
              <a:t>Bu atak bilinen açık metin saldırısından daha güçlü bir ataktır. Çünkü </a:t>
            </a:r>
            <a:r>
              <a:rPr lang="tr-TR" sz="2600" dirty="0" err="1"/>
              <a:t>kriptanalist</a:t>
            </a:r>
            <a:r>
              <a:rPr lang="tr-TR" sz="2600" dirty="0"/>
              <a:t> anahtar hakkında daha fazla bilgi verecek düz metinin belirli bloklarını seçebilmektedir ve şifrelenmiş haline bakabilmektedir.</a:t>
            </a:r>
            <a:endParaRPr lang="en-US" sz="2600" dirty="0"/>
          </a:p>
          <a:p>
            <a:pPr>
              <a:lnSpc>
                <a:spcPct val="130000"/>
              </a:lnSpc>
            </a:pPr>
            <a:endParaRPr lang="en-US" sz="2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/>
              <a:t>Geleneksel Şifrelemenin Basit </a:t>
            </a:r>
            <a:r>
              <a:rPr lang="tr-TR" sz="4000" b="1" dirty="0" smtClean="0"/>
              <a:t>Modeli</a:t>
            </a:r>
            <a:endParaRPr lang="tr-TR" sz="4000" b="1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64B809-54E0-434F-848B-D951290BCD66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DE50804D-F868-4DE1-909A-1FEED98A21D2}" type="slidenum">
              <a:rPr lang="en-US" sz="1400">
                <a:cs typeface="+mn-cs"/>
              </a:rPr>
              <a:pPr algn="r">
                <a:defRPr/>
              </a:pPr>
              <a:t>6</a:t>
            </a:fld>
            <a:endParaRPr lang="en-US" sz="1400">
              <a:cs typeface="+mn-cs"/>
            </a:endParaRPr>
          </a:p>
        </p:txBody>
      </p:sp>
      <p:sp>
        <p:nvSpPr>
          <p:cNvPr id="5128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2B512BDD-2F08-44B0-9534-E0597AC7CED4}" type="slidenum">
              <a:rPr lang="en-US" sz="1400"/>
              <a:pPr algn="r"/>
              <a:t>6</a:t>
            </a:fld>
            <a:endParaRPr lang="en-US" sz="1400"/>
          </a:p>
        </p:txBody>
      </p:sp>
      <p:pic>
        <p:nvPicPr>
          <p:cNvPr id="51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2169" y="1851271"/>
            <a:ext cx="8231067" cy="3766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31" name="Text Box 7"/>
          <p:cNvSpPr txBox="1">
            <a:spLocks noChangeArrowheads="1"/>
          </p:cNvSpPr>
          <p:nvPr/>
        </p:nvSpPr>
        <p:spPr bwMode="auto">
          <a:xfrm>
            <a:off x="3578225" y="4221163"/>
            <a:ext cx="19304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en-US" sz="2600" b="1"/>
              <a:t>E</a:t>
            </a:r>
            <a:r>
              <a:rPr lang="en-US" sz="2600" b="1" baseline="-25000"/>
              <a:t>K</a:t>
            </a:r>
            <a:r>
              <a:rPr lang="en-US" sz="2600" b="1"/>
              <a:t> (P) </a:t>
            </a:r>
            <a:r>
              <a:rPr lang="en-US" sz="2600" b="1">
                <a:sym typeface="Wingdings" pitchFamily="2" charset="2"/>
              </a:rPr>
              <a:t> C </a:t>
            </a:r>
            <a:endParaRPr lang="tr-TR" sz="2600" b="1">
              <a:sym typeface="Wingdings" pitchFamily="2" charset="2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en-US" sz="2600" b="1">
                <a:sym typeface="Wingdings" pitchFamily="2" charset="2"/>
              </a:rPr>
              <a:t>D</a:t>
            </a:r>
            <a:r>
              <a:rPr lang="en-US" sz="2600" b="1" baseline="-25000">
                <a:sym typeface="Wingdings" pitchFamily="2" charset="2"/>
              </a:rPr>
              <a:t>K</a:t>
            </a:r>
            <a:r>
              <a:rPr lang="en-US" sz="2600" b="1">
                <a:sym typeface="Wingdings" pitchFamily="2" charset="2"/>
              </a:rPr>
              <a:t> (C)  P</a:t>
            </a:r>
            <a:endParaRPr lang="en-US" sz="2600" b="1"/>
          </a:p>
          <a:p>
            <a:endParaRPr lang="en-US" sz="26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b="1" dirty="0"/>
              <a:t>Geniş Kapsamlı Anahtar Arama İçin </a:t>
            </a:r>
            <a:br>
              <a:rPr lang="tr-TR" sz="3600" b="1" dirty="0"/>
            </a:br>
            <a:r>
              <a:rPr lang="tr-TR" sz="3600" b="1" dirty="0"/>
              <a:t>Gereken Ortalama </a:t>
            </a:r>
            <a:r>
              <a:rPr lang="tr-TR" sz="3600" b="1" dirty="0" smtClean="0"/>
              <a:t>Zaman</a:t>
            </a:r>
            <a:endParaRPr lang="tr-TR" sz="3600" b="1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902A21-45FB-4B1C-BED3-3C354BF8BD5B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BF53AB4B-5AAF-4DBE-A688-A506049BAAA6}" type="slidenum">
              <a:rPr lang="en-US" sz="1400">
                <a:cs typeface="+mn-cs"/>
              </a:rPr>
              <a:pPr algn="r">
                <a:defRPr/>
              </a:pPr>
              <a:t>7</a:t>
            </a:fld>
            <a:endParaRPr lang="en-US" sz="1400">
              <a:cs typeface="+mn-cs"/>
            </a:endParaRPr>
          </a:p>
        </p:txBody>
      </p:sp>
      <p:sp>
        <p:nvSpPr>
          <p:cNvPr id="4104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AA5F577B-731D-4E88-AA6B-8C3B428ABFE9}" type="slidenum">
              <a:rPr lang="en-US" sz="1400"/>
              <a:pPr algn="r"/>
              <a:t>7</a:t>
            </a:fld>
            <a:endParaRPr lang="en-US" sz="1400"/>
          </a:p>
        </p:txBody>
      </p:sp>
      <p:graphicFrame>
        <p:nvGraphicFramePr>
          <p:cNvPr id="413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244160"/>
              </p:ext>
            </p:extLst>
          </p:nvPr>
        </p:nvGraphicFramePr>
        <p:xfrm>
          <a:off x="539552" y="1556792"/>
          <a:ext cx="7992888" cy="4142296"/>
        </p:xfrm>
        <a:graphic>
          <a:graphicData uri="http://schemas.openxmlformats.org/drawingml/2006/table">
            <a:tbl>
              <a:tblPr/>
              <a:tblGrid>
                <a:gridCol w="2186175">
                  <a:extLst>
                    <a:ext uri="{9D8B030D-6E8A-4147-A177-3AD203B41FA5}"/>
                  </a:extLst>
                </a:gridCol>
                <a:gridCol w="2732571">
                  <a:extLst>
                    <a:ext uri="{9D8B030D-6E8A-4147-A177-3AD203B41FA5}"/>
                  </a:extLst>
                </a:gridCol>
                <a:gridCol w="3074142">
                  <a:extLst>
                    <a:ext uri="{9D8B030D-6E8A-4147-A177-3AD203B41FA5}"/>
                  </a:extLst>
                </a:gridCol>
              </a:tblGrid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Anahtar Uzunluğu</a:t>
                      </a:r>
                      <a:r>
                        <a:rPr kumimoji="0" 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(bit)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Alternatif Anahtar sayısı</a:t>
                      </a:r>
                      <a:endParaRPr kumimoji="0" lang="en-US" sz="2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r>
                        <a:rPr kumimoji="0" lang="en-US" sz="2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  <a:r>
                        <a:rPr kumimoji="0" 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Decryption/</a:t>
                      </a:r>
                      <a:r>
                        <a:rPr kumimoji="0" 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µs</a:t>
                      </a:r>
                      <a:endParaRPr kumimoji="0" lang="tr-TR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Hızında gereken zaman</a:t>
                      </a:r>
                      <a:endParaRPr kumimoji="0" lang="en-US" sz="2600" b="1" i="0" u="none" strike="noStrike" cap="none" normalizeH="0" baseline="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698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32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 = 4.3 x 10</a:t>
                      </a:r>
                      <a:r>
                        <a:rPr kumimoji="0" 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9</a:t>
                      </a:r>
                      <a:endParaRPr kumimoji="0" lang="en-US" sz="2800" b="0" i="0" u="none" strike="noStrike" cap="none" normalizeH="0" baseline="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2.15 mil</a:t>
                      </a:r>
                      <a:r>
                        <a:rPr kumimoji="0" lang="tr-TR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 saniye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693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2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56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= 7.2 x 10</a:t>
                      </a:r>
                      <a:r>
                        <a:rPr kumimoji="0" lang="en-US" sz="2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 </a:t>
                      </a:r>
                      <a:r>
                        <a:rPr kumimoji="0" lang="tr-TR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saat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128 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= 3.4 x 10</a:t>
                      </a:r>
                      <a:r>
                        <a:rPr kumimoji="0" 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5.4 x 10</a:t>
                      </a:r>
                      <a:r>
                        <a:rPr kumimoji="0" 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18</a:t>
                      </a:r>
                      <a:r>
                        <a:rPr kumimoji="0" lang="sv-S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sv-S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r>
                        <a:rPr kumimoji="0" lang="tr-TR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ıl</a:t>
                      </a:r>
                      <a:endParaRPr kumimoji="0" lang="en-US" sz="2800" b="0" i="0" u="none" strike="noStrike" cap="none" normalizeH="0" baseline="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168 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= 3.7 x 10</a:t>
                      </a:r>
                      <a:r>
                        <a:rPr kumimoji="0" 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5.9 </a:t>
                      </a:r>
                      <a:r>
                        <a:rPr kumimoji="0" lang="sv-S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10</a:t>
                      </a:r>
                      <a:r>
                        <a:rPr kumimoji="0" lang="en-US" sz="2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  <a:r>
                        <a:rPr kumimoji="0" lang="sv-SE" sz="2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sv-S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r>
                        <a:rPr kumimoji="0" lang="tr-TR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ıl</a:t>
                      </a:r>
                      <a:endParaRPr kumimoji="0" lang="en-US" sz="28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157592" cy="936104"/>
          </a:xfrm>
        </p:spPr>
        <p:txBody>
          <a:bodyPr/>
          <a:lstStyle/>
          <a:p>
            <a:r>
              <a:rPr lang="tr-TR" sz="4000" b="1" dirty="0"/>
              <a:t>Giriş</a:t>
            </a:r>
            <a:endParaRPr lang="tr-TR" sz="4000" b="1" dirty="0" smtClean="0"/>
          </a:p>
        </p:txBody>
      </p:sp>
      <p:sp>
        <p:nvSpPr>
          <p:cNvPr id="29705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600199"/>
            <a:ext cx="8147248" cy="46450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tr-TR" sz="2800" dirty="0" smtClean="0">
                <a:solidFill>
                  <a:srgbClr val="000000"/>
                </a:solidFill>
              </a:rPr>
              <a:t>Güvenlik hedeflerine</a:t>
            </a:r>
          </a:p>
          <a:p>
            <a:pPr lvl="1">
              <a:lnSpc>
                <a:spcPct val="90000"/>
              </a:lnSpc>
            </a:pPr>
            <a:r>
              <a:rPr lang="tr-TR" sz="2600" dirty="0" smtClean="0">
                <a:solidFill>
                  <a:srgbClr val="000081"/>
                </a:solidFill>
              </a:rPr>
              <a:t>Gizlilik (mahremiyet) -</a:t>
            </a:r>
            <a:r>
              <a:rPr lang="tr-TR" sz="2600" dirty="0" err="1" smtClean="0">
                <a:solidFill>
                  <a:srgbClr val="000081"/>
                </a:solidFill>
              </a:rPr>
              <a:t>confidentiality</a:t>
            </a:r>
            <a:r>
              <a:rPr lang="tr-TR" sz="2600" dirty="0" smtClean="0">
                <a:solidFill>
                  <a:srgbClr val="000081"/>
                </a:solidFill>
              </a:rPr>
              <a:t>-</a:t>
            </a:r>
            <a:r>
              <a:rPr lang="tr-TR" sz="2600" dirty="0" smtClean="0">
                <a:solidFill>
                  <a:srgbClr val="000000"/>
                </a:solidFill>
              </a:rPr>
              <a:t>,</a:t>
            </a:r>
          </a:p>
          <a:p>
            <a:pPr lvl="1">
              <a:lnSpc>
                <a:spcPct val="90000"/>
              </a:lnSpc>
            </a:pPr>
            <a:r>
              <a:rPr lang="tr-TR" sz="2600" dirty="0">
                <a:solidFill>
                  <a:srgbClr val="008100"/>
                </a:solidFill>
              </a:rPr>
              <a:t>B</a:t>
            </a:r>
            <a:r>
              <a:rPr lang="tr-TR" sz="2600" dirty="0" smtClean="0">
                <a:solidFill>
                  <a:srgbClr val="008100"/>
                </a:solidFill>
              </a:rPr>
              <a:t>ütünlük -</a:t>
            </a:r>
            <a:r>
              <a:rPr lang="tr-TR" sz="2600" dirty="0" err="1" smtClean="0">
                <a:solidFill>
                  <a:srgbClr val="008100"/>
                </a:solidFill>
              </a:rPr>
              <a:t>integrity</a:t>
            </a:r>
            <a:r>
              <a:rPr lang="tr-TR" sz="2600" dirty="0" smtClean="0">
                <a:solidFill>
                  <a:srgbClr val="008100"/>
                </a:solidFill>
              </a:rPr>
              <a:t>-</a:t>
            </a:r>
            <a:r>
              <a:rPr lang="tr-TR" sz="2600" dirty="0" smtClean="0">
                <a:solidFill>
                  <a:srgbClr val="000000"/>
                </a:solidFill>
              </a:rPr>
              <a:t>,</a:t>
            </a:r>
          </a:p>
          <a:p>
            <a:pPr lvl="1">
              <a:lnSpc>
                <a:spcPct val="90000"/>
              </a:lnSpc>
            </a:pPr>
            <a:r>
              <a:rPr lang="tr-TR" sz="2600" dirty="0" smtClean="0">
                <a:solidFill>
                  <a:srgbClr val="000081"/>
                </a:solidFill>
              </a:rPr>
              <a:t>Süreklilik -</a:t>
            </a:r>
            <a:r>
              <a:rPr lang="tr-TR" sz="2600" dirty="0" err="1" smtClean="0">
                <a:solidFill>
                  <a:srgbClr val="000081"/>
                </a:solidFill>
              </a:rPr>
              <a:t>availability</a:t>
            </a:r>
            <a:r>
              <a:rPr lang="tr-TR" sz="2600" dirty="0" smtClean="0">
                <a:solidFill>
                  <a:srgbClr val="000081"/>
                </a:solidFill>
              </a:rPr>
              <a:t>,</a:t>
            </a:r>
          </a:p>
          <a:p>
            <a:pPr lvl="1">
              <a:lnSpc>
                <a:spcPct val="90000"/>
              </a:lnSpc>
            </a:pPr>
            <a:r>
              <a:rPr lang="tr-TR" sz="2600" dirty="0">
                <a:solidFill>
                  <a:srgbClr val="008100"/>
                </a:solidFill>
              </a:rPr>
              <a:t>Kimlik</a:t>
            </a:r>
            <a:r>
              <a:rPr lang="tr-TR" sz="2600" dirty="0" smtClean="0">
                <a:solidFill>
                  <a:srgbClr val="008100"/>
                </a:solidFill>
              </a:rPr>
              <a:t> denetimi (doğrulama) -</a:t>
            </a:r>
            <a:r>
              <a:rPr lang="tr-TR" sz="2600" dirty="0" err="1" smtClean="0">
                <a:solidFill>
                  <a:srgbClr val="008100"/>
                </a:solidFill>
              </a:rPr>
              <a:t>authentication</a:t>
            </a:r>
            <a:r>
              <a:rPr lang="tr-TR" sz="2600" dirty="0" smtClean="0">
                <a:solidFill>
                  <a:srgbClr val="008100"/>
                </a:solidFill>
              </a:rPr>
              <a:t>-,</a:t>
            </a:r>
          </a:p>
          <a:p>
            <a:pPr lvl="1">
              <a:lnSpc>
                <a:spcPct val="90000"/>
              </a:lnSpc>
            </a:pPr>
            <a:r>
              <a:rPr lang="tr-TR" sz="2600" dirty="0" smtClean="0">
                <a:solidFill>
                  <a:srgbClr val="000081"/>
                </a:solidFill>
              </a:rPr>
              <a:t>İnkar </a:t>
            </a:r>
            <a:r>
              <a:rPr lang="tr-TR" sz="2600" dirty="0" err="1" smtClean="0">
                <a:solidFill>
                  <a:srgbClr val="000081"/>
                </a:solidFill>
              </a:rPr>
              <a:t>edilememezlik</a:t>
            </a:r>
            <a:r>
              <a:rPr lang="tr-TR" sz="2600" dirty="0" smtClean="0">
                <a:solidFill>
                  <a:srgbClr val="000081"/>
                </a:solidFill>
              </a:rPr>
              <a:t> -</a:t>
            </a:r>
            <a:r>
              <a:rPr lang="tr-TR" sz="2600" dirty="0" err="1" smtClean="0">
                <a:solidFill>
                  <a:srgbClr val="000081"/>
                </a:solidFill>
              </a:rPr>
              <a:t>non-repudiation</a:t>
            </a:r>
            <a:r>
              <a:rPr lang="tr-TR" sz="2600" dirty="0" smtClean="0">
                <a:solidFill>
                  <a:srgbClr val="000081"/>
                </a:solidFill>
              </a:rPr>
              <a:t>-</a:t>
            </a:r>
            <a:r>
              <a:rPr lang="tr-TR" sz="2600" dirty="0" smtClean="0">
                <a:solidFill>
                  <a:srgbClr val="008100"/>
                </a:solidFill>
              </a:rPr>
              <a:t>,</a:t>
            </a:r>
          </a:p>
          <a:p>
            <a:pPr lvl="1">
              <a:lnSpc>
                <a:spcPct val="90000"/>
              </a:lnSpc>
            </a:pPr>
            <a:r>
              <a:rPr lang="tr-TR" sz="2600" dirty="0" smtClean="0">
                <a:solidFill>
                  <a:srgbClr val="008100"/>
                </a:solidFill>
              </a:rPr>
              <a:t>İzlenebilirlik –</a:t>
            </a:r>
            <a:r>
              <a:rPr lang="tr-TR" sz="2600" dirty="0" err="1" smtClean="0">
                <a:solidFill>
                  <a:srgbClr val="008100"/>
                </a:solidFill>
              </a:rPr>
              <a:t>accountability</a:t>
            </a:r>
            <a:r>
              <a:rPr lang="tr-TR" sz="2600" dirty="0" smtClean="0">
                <a:solidFill>
                  <a:srgbClr val="008100"/>
                </a:solidFill>
              </a:rPr>
              <a:t>-</a:t>
            </a:r>
            <a:endParaRPr lang="tr-TR" sz="2600" dirty="0" smtClean="0">
              <a:solidFill>
                <a:srgbClr val="008100"/>
              </a:solidFill>
            </a:endParaRPr>
          </a:p>
          <a:p>
            <a:pPr algn="just">
              <a:lnSpc>
                <a:spcPct val="90000"/>
              </a:lnSpc>
              <a:buFontTx/>
              <a:buNone/>
            </a:pPr>
            <a:r>
              <a:rPr lang="tr-TR" sz="2800" dirty="0" smtClean="0">
                <a:solidFill>
                  <a:srgbClr val="000000"/>
                </a:solidFill>
              </a:rPr>
              <a:t>	ulaşılmasına sağlayan </a:t>
            </a:r>
            <a:r>
              <a:rPr lang="tr-TR" sz="2800" dirty="0" err="1" smtClean="0">
                <a:solidFill>
                  <a:srgbClr val="810000"/>
                </a:solidFill>
              </a:rPr>
              <a:t>kriptografik</a:t>
            </a:r>
            <a:r>
              <a:rPr lang="tr-TR" sz="2800" dirty="0" smtClean="0">
                <a:solidFill>
                  <a:srgbClr val="810000"/>
                </a:solidFill>
              </a:rPr>
              <a:t> algoritmalar</a:t>
            </a:r>
            <a:r>
              <a:rPr lang="tr-TR" sz="2800" dirty="0" smtClean="0">
                <a:solidFill>
                  <a:srgbClr val="000000"/>
                </a:solidFill>
              </a:rPr>
              <a:t>, güvenlik protokollerin bileşenleri olarak haberleşmenin maruz kalabileceği </a:t>
            </a:r>
            <a:r>
              <a:rPr lang="tr-TR" sz="2800" dirty="0" smtClean="0">
                <a:solidFill>
                  <a:srgbClr val="000000"/>
                </a:solidFill>
              </a:rPr>
              <a:t>kötü </a:t>
            </a:r>
            <a:r>
              <a:rPr lang="tr-TR" sz="2800" dirty="0" smtClean="0">
                <a:solidFill>
                  <a:srgbClr val="000000"/>
                </a:solidFill>
              </a:rPr>
              <a:t>niyetli etkileri önlemek için kullanılırlar.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D94B16-BEB4-4DE7-87EB-C53197B2A3D8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1F298987-F319-4FC9-A61C-F08DE4114D54}" type="slidenum">
              <a:rPr lang="en-US" sz="1400">
                <a:cs typeface="+mn-cs"/>
              </a:rPr>
              <a:pPr algn="r">
                <a:defRPr/>
              </a:pPr>
              <a:t>8</a:t>
            </a:fld>
            <a:endParaRPr lang="en-US" sz="1400"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/>
              <a:t>Kriptoloji Ne Sağlar?</a:t>
            </a:r>
            <a:endParaRPr lang="tr-TR" sz="40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565104"/>
          </a:xfrm>
        </p:spPr>
        <p:txBody>
          <a:bodyPr/>
          <a:lstStyle/>
          <a:p>
            <a:pPr algn="just"/>
            <a:r>
              <a:rPr lang="tr-TR" sz="2800" b="1" u="sng" dirty="0" smtClean="0"/>
              <a:t>Gizlilik</a:t>
            </a:r>
            <a:r>
              <a:rPr lang="tr-TR" sz="2800" dirty="0" smtClean="0"/>
              <a:t>: Bilgiye erişim yetkisine sahiplerin erişim sağlamak</a:t>
            </a:r>
          </a:p>
          <a:p>
            <a:pPr algn="just"/>
            <a:r>
              <a:rPr lang="tr-TR" sz="2800" b="1" u="sng" dirty="0" smtClean="0"/>
              <a:t>Bütünlük</a:t>
            </a:r>
            <a:r>
              <a:rPr lang="tr-TR" sz="2800" dirty="0" smtClean="0"/>
              <a:t>: Bilginin değiştirilme veya yok edilmeye karşı korunması(bilgini kaynağını doğrulayarak vb.)</a:t>
            </a:r>
          </a:p>
          <a:p>
            <a:pPr algn="just"/>
            <a:r>
              <a:rPr lang="tr-TR" sz="2800" b="1" u="sng" dirty="0" smtClean="0"/>
              <a:t>Süreklilik</a:t>
            </a:r>
            <a:r>
              <a:rPr lang="tr-TR" sz="2800" dirty="0" smtClean="0"/>
              <a:t>: Zamanında ve güvenilir şekilde bilgi kullanımının sağlanması</a:t>
            </a:r>
          </a:p>
          <a:p>
            <a:pPr algn="just"/>
            <a:r>
              <a:rPr lang="tr-TR" sz="2800" b="1" u="sng" dirty="0" smtClean="0"/>
              <a:t>Kimlik denetimi</a:t>
            </a:r>
            <a:r>
              <a:rPr lang="tr-TR" sz="2800" dirty="0" smtClean="0"/>
              <a:t>: Kullanıcıların iddia ettikleri kullanıcılar olduğunun ve bir sisteme erişen verinin güvenilir kaynaktan geldiğinin kontrolü.</a:t>
            </a:r>
          </a:p>
          <a:p>
            <a:endParaRPr lang="tr-TR" sz="280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1AEFD8-4556-4BF4-888C-B223A7D881B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948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Dairesel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Dairesel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iresel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iresel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iresel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iresel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iresel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iresel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iresel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iresel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iresel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iresel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7809</TotalTime>
  <Words>1803</Words>
  <Application>Microsoft Office PowerPoint</Application>
  <PresentationFormat>Ekran Gösterisi (4:3)</PresentationFormat>
  <Paragraphs>336</Paragraphs>
  <Slides>54</Slides>
  <Notes>4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Katıştırılmış OLE Hizmet Programları</vt:lpstr>
      </vt:variant>
      <vt:variant>
        <vt:i4>1</vt:i4>
      </vt:variant>
      <vt:variant>
        <vt:lpstr>Slayt Başlıkları</vt:lpstr>
      </vt:variant>
      <vt:variant>
        <vt:i4>54</vt:i4>
      </vt:variant>
    </vt:vector>
  </HeadingPairs>
  <TitlesOfParts>
    <vt:vector size="56" baseType="lpstr">
      <vt:lpstr>Tema1</vt:lpstr>
      <vt:lpstr>WordArt 2.0</vt:lpstr>
      <vt:lpstr>Kriptografinin Temelleri ve Uygulama Sahası</vt:lpstr>
      <vt:lpstr>Giriş: Tanımlar</vt:lpstr>
      <vt:lpstr>Günümüzde Kriptografik Sistemler</vt:lpstr>
      <vt:lpstr>PowerPoint Sunusu</vt:lpstr>
      <vt:lpstr>PowerPoint Sunusu</vt:lpstr>
      <vt:lpstr>Geleneksel Şifrelemenin Basit Modeli</vt:lpstr>
      <vt:lpstr>Geniş Kapsamlı Anahtar Arama İçin  Gereken Ortalama Zaman</vt:lpstr>
      <vt:lpstr>Giriş</vt:lpstr>
      <vt:lpstr>Kriptoloji Ne Sağlar?</vt:lpstr>
      <vt:lpstr>Kriptoloji Ne Sağlar?</vt:lpstr>
      <vt:lpstr>Güvenlik İhlallerine Örnekler</vt:lpstr>
      <vt:lpstr>Gizlilik İhlali</vt:lpstr>
      <vt:lpstr>Güvenlik ihlallerine örnekler</vt:lpstr>
      <vt:lpstr>Bütünlük İhlali</vt:lpstr>
      <vt:lpstr>Güvenlik İhlallerine Örnekler</vt:lpstr>
      <vt:lpstr>Kimlik Denetimi İhlali</vt:lpstr>
      <vt:lpstr>Güvenlik İhlallerine Örnekler</vt:lpstr>
      <vt:lpstr>Güvenlik İhlallerine Örnekler</vt:lpstr>
      <vt:lpstr>İnkar Edememezlik İhlali</vt:lpstr>
      <vt:lpstr>Güvenlik İhlallerine Örnekler</vt:lpstr>
      <vt:lpstr>Süreklilik İhlali</vt:lpstr>
      <vt:lpstr>Güvenlik Hedeflerine Ulaşmanın Yolu: Kriptografi</vt:lpstr>
      <vt:lpstr>Sınıflandırma</vt:lpstr>
      <vt:lpstr>PowerPoint Sunusu</vt:lpstr>
      <vt:lpstr>PowerPoint Sunusu</vt:lpstr>
      <vt:lpstr>PowerPoint Sunusu</vt:lpstr>
      <vt:lpstr>Kriptoloji Algoritmaları</vt:lpstr>
      <vt:lpstr>Simetrik (Gizli Anahtarlı) Şifreleme</vt:lpstr>
      <vt:lpstr>Simetrik (Gizli Anahtarlı) Sistemler</vt:lpstr>
      <vt:lpstr>Simetrik (Gizli Anahtarlı) Şifreleme</vt:lpstr>
      <vt:lpstr>PowerPoint Sunusu</vt:lpstr>
      <vt:lpstr>Simetrik Şifrelemenin Artıları ve Eksileri</vt:lpstr>
      <vt:lpstr> Simetrik Şifreleme Algoritmaları</vt:lpstr>
      <vt:lpstr>Caesar Cipher(Şifreleme)</vt:lpstr>
      <vt:lpstr>Caesar Cipher(Şifreleme)</vt:lpstr>
      <vt:lpstr>Klasik Kriptografik Sistemler</vt:lpstr>
      <vt:lpstr>Klasik Kriptografik Sistemler</vt:lpstr>
      <vt:lpstr>Asimetrik (Açık Anahtarlı) Şifreleme</vt:lpstr>
      <vt:lpstr>Asimetrik (Açık Anahtarlı) Şifreleme</vt:lpstr>
      <vt:lpstr>Açık Anahtar Şifreleme Uygulamaları</vt:lpstr>
      <vt:lpstr>Asimetrik (Açık Anahtarlı) Şifreleme</vt:lpstr>
      <vt:lpstr>Asimetrik Şifrelemenin Artıları ve Eksileri</vt:lpstr>
      <vt:lpstr>Asimetrik Şifreleme Algoritmaları</vt:lpstr>
      <vt:lpstr>Diffie-Hellman Anahtar Değişimi</vt:lpstr>
      <vt:lpstr>Diffie-Hellman Anahtar Değişimi</vt:lpstr>
      <vt:lpstr>Diffie-Hellman Anahtar Değişimi</vt:lpstr>
      <vt:lpstr>Elektronik İmza</vt:lpstr>
      <vt:lpstr>Mesaj Kimlik Doğrulama Kodu (MAC)</vt:lpstr>
      <vt:lpstr>Mesaj Kimlik Doğrulama Kodu (MAC)</vt:lpstr>
      <vt:lpstr>Mesaj Kimlik Doğrulama Kodu (MAC)</vt:lpstr>
      <vt:lpstr>Özet(Hash) Fonksiyonu</vt:lpstr>
      <vt:lpstr>Özet Fonksiyonlar - Güvenlik Kriterleri</vt:lpstr>
      <vt:lpstr>Kriptoanaliz Tipleri</vt:lpstr>
      <vt:lpstr>Kriptoanaliz Tipleri</vt:lpstr>
    </vt:vector>
  </TitlesOfParts>
  <Company>Indiana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Hakan</dc:creator>
  <cp:lastModifiedBy>ronaldinho424</cp:lastModifiedBy>
  <cp:revision>44</cp:revision>
  <dcterms:created xsi:type="dcterms:W3CDTF">2006-02-25T12:30:31Z</dcterms:created>
  <dcterms:modified xsi:type="dcterms:W3CDTF">2020-04-05T08:56:55Z</dcterms:modified>
</cp:coreProperties>
</file>